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8"/>
  </p:notesMasterIdLst>
  <p:handoutMasterIdLst>
    <p:handoutMasterId r:id="rId39"/>
  </p:handoutMasterIdLst>
  <p:sldIdLst>
    <p:sldId id="257" r:id="rId2"/>
    <p:sldId id="258" r:id="rId3"/>
    <p:sldId id="259" r:id="rId4"/>
    <p:sldId id="260" r:id="rId5"/>
    <p:sldId id="261" r:id="rId6"/>
    <p:sldId id="262" r:id="rId7"/>
    <p:sldId id="296" r:id="rId8"/>
    <p:sldId id="263" r:id="rId9"/>
    <p:sldId id="264" r:id="rId10"/>
    <p:sldId id="287" r:id="rId11"/>
    <p:sldId id="288" r:id="rId12"/>
    <p:sldId id="289" r:id="rId13"/>
    <p:sldId id="266" r:id="rId14"/>
    <p:sldId id="267" r:id="rId15"/>
    <p:sldId id="268" r:id="rId16"/>
    <p:sldId id="292" r:id="rId17"/>
    <p:sldId id="293" r:id="rId18"/>
    <p:sldId id="269" r:id="rId19"/>
    <p:sldId id="270" r:id="rId20"/>
    <p:sldId id="271" r:id="rId21"/>
    <p:sldId id="290" r:id="rId22"/>
    <p:sldId id="294" r:id="rId23"/>
    <p:sldId id="295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91" r:id="rId37"/>
  </p:sldIdLst>
  <p:sldSz cx="12192000" cy="6858000"/>
  <p:notesSz cx="68580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5BCB"/>
    <a:srgbClr val="DAA600"/>
    <a:srgbClr val="3617A9"/>
    <a:srgbClr val="C442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9" autoAdjust="0"/>
    <p:restoredTop sz="94660"/>
  </p:normalViewPr>
  <p:slideViewPr>
    <p:cSldViewPr snapToGrid="0">
      <p:cViewPr varScale="1">
        <p:scale>
          <a:sx n="63" d="100"/>
          <a:sy n="63" d="100"/>
        </p:scale>
        <p:origin x="40" y="5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643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Unit 11:  R Programming - R Markdown 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6643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D4226A-987B-4040-806D-74F87F8F4DE3}" type="datetimeFigureOut">
              <a:rPr lang="en-US" smtClean="0"/>
              <a:t>10/23/2025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2971800" cy="4664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829967"/>
            <a:ext cx="2971800" cy="4664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9BEE58-E193-410F-A61D-6867E0E16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434704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643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Unit 11:  R Programming - R Markdown 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643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2F991F-7F5C-428E-AA86-9F6C25A067D2}" type="datetimeFigureOut">
              <a:rPr lang="en-US" smtClean="0"/>
              <a:t>10/23/2025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413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73892"/>
            <a:ext cx="5486400" cy="366045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2971800" cy="4664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829967"/>
            <a:ext cx="2971800" cy="4664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2A8AF1-CECF-4C72-B7C3-4B00E2E71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831273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DFF08F-DC6B-4601-B491-B0F83F6DD2DA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1A3260">
                    <a:lumMod val="75000"/>
                    <a:lumOff val="25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10/23/2025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1A3260">
                  <a:lumMod val="75000"/>
                  <a:lumOff val="25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all" spc="0" normalizeH="0" baseline="0" noProof="0" dirty="0">
              <a:ln>
                <a:noFill/>
              </a:ln>
              <a:solidFill>
                <a:srgbClr val="1A3260">
                  <a:lumMod val="75000"/>
                  <a:lumOff val="25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AB73BC-B049-4115-A692-8D63A059BFB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1A3260">
                    <a:lumMod val="75000"/>
                    <a:lumOff val="25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1A3260">
                  <a:lumMod val="75000"/>
                  <a:lumOff val="25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3523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DFF08F-DC6B-4601-B491-B0F83F6DD2DA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4590B8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10/23/2025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all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AB73BC-B049-4115-A692-8D63A059BFB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4590B8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9560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DFF08F-DC6B-4601-B491-B0F83F6DD2DA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1A3260">
                    <a:lumMod val="75000"/>
                    <a:lumOff val="25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10/23/2025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1A3260">
                  <a:lumMod val="75000"/>
                  <a:lumOff val="25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all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AB73BC-B049-4115-A692-8D63A059BFB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1A3260">
                    <a:lumMod val="75000"/>
                    <a:lumOff val="25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1A3260">
                  <a:lumMod val="75000"/>
                  <a:lumOff val="25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7656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DFF08F-DC6B-4601-B491-B0F83F6DD2DA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4590B8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10/23/2025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all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AB73BC-B049-4115-A692-8D63A059BFB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4590B8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6288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DFF08F-DC6B-4601-B491-B0F83F6DD2DA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1A3260">
                    <a:lumMod val="75000"/>
                    <a:lumOff val="25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10/23/2025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1A3260">
                  <a:lumMod val="75000"/>
                  <a:lumOff val="25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all" spc="0" normalizeH="0" baseline="0" noProof="0" dirty="0">
              <a:ln>
                <a:noFill/>
              </a:ln>
              <a:solidFill>
                <a:srgbClr val="1A3260">
                  <a:lumMod val="75000"/>
                  <a:lumOff val="25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AB73BC-B049-4115-A692-8D63A059BFB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1A3260">
                    <a:lumMod val="75000"/>
                    <a:lumOff val="25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1A3260">
                  <a:lumMod val="75000"/>
                  <a:lumOff val="25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1609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DFF08F-DC6B-4601-B491-B0F83F6DD2DA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4590B8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10/23/2025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all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AB73BC-B049-4115-A692-8D63A059BFB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4590B8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5214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DFF08F-DC6B-4601-B491-B0F83F6DD2DA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4590B8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10/23/2025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all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AB73BC-B049-4115-A692-8D63A059BFB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4590B8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6756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DFF08F-DC6B-4601-B491-B0F83F6DD2DA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4590B8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10/23/2025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all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AB73BC-B049-4115-A692-8D63A059BFB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4590B8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614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DFF08F-DC6B-4601-B491-B0F83F6DD2DA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4590B8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10/23/2025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all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AB73BC-B049-4115-A692-8D63A059BFB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4590B8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66355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DFF08F-DC6B-4601-B491-B0F83F6DD2DA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1A3260">
                    <a:lumMod val="75000"/>
                    <a:lumOff val="25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10/23/2025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1A3260">
                  <a:lumMod val="75000"/>
                  <a:lumOff val="25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all" spc="0" normalizeH="0" baseline="0" noProof="0" dirty="0">
              <a:ln>
                <a:noFill/>
              </a:ln>
              <a:solidFill>
                <a:srgbClr val="1A3260">
                  <a:lumMod val="75000"/>
                  <a:lumOff val="25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AB73BC-B049-4115-A692-8D63A059BFB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1A3260">
                    <a:lumMod val="75000"/>
                    <a:lumOff val="25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1A3260">
                  <a:lumMod val="75000"/>
                  <a:lumOff val="25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5195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616CA0-919D-4A49-9C8A-62FDFB3A5183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4590B8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10/23/2025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all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7E5644-1E61-4311-A31E-84CB9C7AA8A9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4590B8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6268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DFF08F-DC6B-4601-B491-B0F83F6DD2DA}" type="datetimeFigureOut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4590B8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10/23/2025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all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AB73BC-B049-4115-A692-8D63A059BFB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4590B8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4590B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58809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down.org/nicohahn/making_maps_with_r5/docs/tmap.html#related-links" TargetMode="External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quarto.org/docs/presentations/revealjs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quarto.org/docs/get-started/authoring/rstudio.html" TargetMode="External"/><Relationship Id="rId4" Type="http://schemas.openxmlformats.org/officeDocument/2006/relationships/hyperlink" Target="https://quarto.org/docs/presentations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Quarto &amp; HTML Widgets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CSCI 444</a:t>
            </a:r>
          </a:p>
        </p:txBody>
      </p:sp>
    </p:spTree>
    <p:extLst>
      <p:ext uri="{BB962C8B-B14F-4D97-AF65-F5344CB8AC3E}">
        <p14:creationId xmlns:p14="http://schemas.microsoft.com/office/powerpoint/2010/main" val="1242161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</a:t>
            </a:r>
            <a:r>
              <a:rPr lang="en-US" cap="none" dirty="0" err="1"/>
              <a:t>con’t</a:t>
            </a:r>
            <a:r>
              <a:rPr lang="en-US" cap="none" dirty="0"/>
              <a:t> - Graphics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8365381" cy="4532031"/>
          </a:xfrm>
        </p:spPr>
        <p:txBody>
          <a:bodyPr>
            <a:normAutofit/>
          </a:bodyPr>
          <a:lstStyle/>
          <a:p>
            <a:r>
              <a:rPr lang="en-US" dirty="0" err="1"/>
              <a:t>Pandoc</a:t>
            </a:r>
            <a:r>
              <a:rPr lang="en-US" dirty="0"/>
              <a:t> (and therefore R Markdown)</a:t>
            </a:r>
            <a:br>
              <a:rPr lang="en-US" dirty="0"/>
            </a:br>
            <a:r>
              <a:rPr lang="en-US" dirty="0"/>
              <a:t>supports </a:t>
            </a:r>
            <a:r>
              <a:rPr lang="en-US" dirty="0" err="1"/>
              <a:t>png</a:t>
            </a:r>
            <a:r>
              <a:rPr lang="en-US" dirty="0"/>
              <a:t> and jpg graphics</a:t>
            </a:r>
          </a:p>
          <a:p>
            <a:r>
              <a:rPr lang="en-US" dirty="0"/>
              <a:t>![</a:t>
            </a:r>
            <a:r>
              <a:rPr lang="en-US" i="1" dirty="0">
                <a:solidFill>
                  <a:srgbClr val="C00000"/>
                </a:solidFill>
              </a:rPr>
              <a:t>text with image</a:t>
            </a:r>
            <a:r>
              <a:rPr lang="en-US" dirty="0"/>
              <a:t>](</a:t>
            </a:r>
            <a:r>
              <a:rPr lang="en-US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image location</a:t>
            </a:r>
            <a:r>
              <a:rPr lang="en-US" dirty="0"/>
              <a:t>)</a:t>
            </a:r>
          </a:p>
          <a:p>
            <a:r>
              <a:rPr lang="en-US" dirty="0"/>
              <a:t>![</a:t>
            </a:r>
            <a:r>
              <a:rPr lang="en-US" dirty="0">
                <a:solidFill>
                  <a:srgbClr val="C00000"/>
                </a:solidFill>
              </a:rPr>
              <a:t>Smiley Face</a:t>
            </a:r>
            <a:r>
              <a:rPr lang="en-US" dirty="0"/>
              <a:t>](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img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/smiley.jpg</a:t>
            </a:r>
            <a:r>
              <a:rPr lang="en-US" dirty="0"/>
              <a:t>)</a:t>
            </a:r>
          </a:p>
          <a:p>
            <a:r>
              <a:rPr lang="en-US" dirty="0"/>
              <a:t>![ ](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img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/smiley.png</a:t>
            </a:r>
            <a:r>
              <a:rPr lang="en-US" dirty="0"/>
              <a:t>)</a:t>
            </a:r>
          </a:p>
          <a:p>
            <a:r>
              <a:rPr lang="en-US" dirty="0"/>
              <a:t>![ ](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img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/smiley.png</a:t>
            </a:r>
            <a:r>
              <a:rPr lang="en-US" dirty="0"/>
              <a:t>){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#id .class width=50% height=50%</a:t>
            </a:r>
            <a:r>
              <a:rPr lang="en-US" dirty="0"/>
              <a:t>}</a:t>
            </a:r>
          </a:p>
          <a:p>
            <a:pPr lvl="1"/>
            <a:r>
              <a:rPr lang="en-US" dirty="0"/>
              <a:t>Supports </a:t>
            </a:r>
            <a:r>
              <a:rPr lang="en-US" b="1" i="1" dirty="0" err="1">
                <a:solidFill>
                  <a:schemeClr val="accent5">
                    <a:lumMod val="50000"/>
                  </a:schemeClr>
                </a:solidFill>
              </a:rPr>
              <a:t>px</a:t>
            </a:r>
            <a:r>
              <a:rPr lang="en-US" dirty="0"/>
              <a:t>, </a:t>
            </a:r>
            <a:r>
              <a:rPr lang="en-US" b="1" i="1" dirty="0">
                <a:solidFill>
                  <a:schemeClr val="accent5">
                    <a:lumMod val="50000"/>
                  </a:schemeClr>
                </a:solidFill>
              </a:rPr>
              <a:t>cm</a:t>
            </a:r>
            <a:r>
              <a:rPr lang="en-US" dirty="0"/>
              <a:t>, </a:t>
            </a:r>
            <a:r>
              <a:rPr lang="en-US" b="1" i="1" dirty="0">
                <a:solidFill>
                  <a:schemeClr val="accent5">
                    <a:lumMod val="50000"/>
                  </a:schemeClr>
                </a:solidFill>
              </a:rPr>
              <a:t>mm</a:t>
            </a:r>
            <a:r>
              <a:rPr lang="en-US" dirty="0"/>
              <a:t>, </a:t>
            </a:r>
            <a:r>
              <a:rPr lang="en-US" b="1" i="1" dirty="0">
                <a:solidFill>
                  <a:schemeClr val="accent5">
                    <a:lumMod val="50000"/>
                  </a:schemeClr>
                </a:solidFill>
              </a:rPr>
              <a:t>in</a:t>
            </a:r>
            <a:r>
              <a:rPr lang="en-US" dirty="0"/>
              <a:t>, </a:t>
            </a:r>
            <a:r>
              <a:rPr lang="en-US" b="1" i="1" dirty="0">
                <a:solidFill>
                  <a:schemeClr val="accent5">
                    <a:lumMod val="50000"/>
                  </a:schemeClr>
                </a:solidFill>
              </a:rPr>
              <a:t>inch</a:t>
            </a:r>
            <a:r>
              <a:rPr lang="en-US" dirty="0"/>
              <a:t>, and </a:t>
            </a:r>
            <a:r>
              <a:rPr lang="en-US" b="1" i="1" dirty="0">
                <a:solidFill>
                  <a:schemeClr val="accent5">
                    <a:lumMod val="50000"/>
                  </a:schemeClr>
                </a:solidFill>
              </a:rPr>
              <a:t>%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166" y="2041882"/>
            <a:ext cx="3619449" cy="260205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1435"/>
          <a:stretch/>
        </p:blipFill>
        <p:spPr>
          <a:xfrm>
            <a:off x="9019309" y="4070205"/>
            <a:ext cx="2927206" cy="2562225"/>
          </a:xfrm>
          <a:prstGeom prst="rect">
            <a:avLst/>
          </a:prstGeom>
        </p:spPr>
      </p:pic>
      <p:sp>
        <p:nvSpPr>
          <p:cNvPr id="6" name="Left Arrow Callout 5"/>
          <p:cNvSpPr/>
          <p:nvPr/>
        </p:nvSpPr>
        <p:spPr>
          <a:xfrm>
            <a:off x="4443404" y="4768317"/>
            <a:ext cx="1880762" cy="568764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No text displayed</a:t>
            </a:r>
          </a:p>
        </p:txBody>
      </p:sp>
    </p:spTree>
    <p:extLst>
      <p:ext uri="{BB962C8B-B14F-4D97-AF65-F5344CB8AC3E}">
        <p14:creationId xmlns:p14="http://schemas.microsoft.com/office/powerpoint/2010/main" val="966224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</a:t>
            </a:r>
            <a:r>
              <a:rPr lang="en-US" cap="none" dirty="0" err="1"/>
              <a:t>con’t</a:t>
            </a:r>
            <a:r>
              <a:rPr lang="en-US" dirty="0"/>
              <a:t> - URLs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3226" y="1911857"/>
            <a:ext cx="6505408" cy="1123813"/>
          </a:xfrm>
        </p:spPr>
        <p:txBody>
          <a:bodyPr/>
          <a:lstStyle/>
          <a:p>
            <a:r>
              <a:rPr lang="en-US" b="1" i="1" dirty="0">
                <a:solidFill>
                  <a:schemeClr val="tx1"/>
                </a:solidFill>
              </a:rPr>
              <a:t>&lt;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URL</a:t>
            </a:r>
            <a:r>
              <a:rPr lang="en-US" b="1" i="1" dirty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b="1" dirty="0"/>
              <a:t>&lt;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https://en.wikipedia.org/wiki/Smiley</a:t>
            </a:r>
            <a:r>
              <a:rPr lang="en-US" b="1" i="1" dirty="0">
                <a:solidFill>
                  <a:schemeClr val="tx1"/>
                </a:solidFill>
              </a:rPr>
              <a:t>&gt;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14097"/>
          <a:stretch/>
        </p:blipFill>
        <p:spPr>
          <a:xfrm>
            <a:off x="883226" y="3035670"/>
            <a:ext cx="9391217" cy="3626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0154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Chunks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1" y="1755512"/>
            <a:ext cx="11029615" cy="167348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R code that is run when file knitted</a:t>
            </a:r>
          </a:p>
          <a:p>
            <a:pPr lvl="1"/>
            <a:r>
              <a:rPr lang="en-US" dirty="0"/>
              <a:t>Click Render button</a:t>
            </a:r>
          </a:p>
          <a:p>
            <a:pPr lvl="1"/>
            <a:r>
              <a:rPr lang="en-US" dirty="0"/>
              <a:t>Each chunk can be run on its own by clicking Run button</a:t>
            </a:r>
          </a:p>
          <a:p>
            <a:pPr lvl="1"/>
            <a:r>
              <a:rPr lang="en-US" dirty="0"/>
              <a:t>Use #| to designate YAML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226" y="3959820"/>
            <a:ext cx="10511544" cy="1392555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0439401" y="3989744"/>
            <a:ext cx="579120" cy="935356"/>
          </a:xfrm>
          <a:prstGeom prst="ellipse">
            <a:avLst/>
          </a:prstGeom>
          <a:noFill/>
          <a:ln w="31750"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6" name="Down Arrow Callout 5"/>
          <p:cNvSpPr/>
          <p:nvPr/>
        </p:nvSpPr>
        <p:spPr>
          <a:xfrm>
            <a:off x="1207213" y="3468555"/>
            <a:ext cx="2383151" cy="824413"/>
          </a:xfrm>
          <a:prstGeom prst="downArrowCallout">
            <a:avLst>
              <a:gd name="adj1" fmla="val 25000"/>
              <a:gd name="adj2" fmla="val 35225"/>
              <a:gd name="adj3" fmla="val 32498"/>
              <a:gd name="adj4" fmla="val 465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Name of code chunk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227" y="5672450"/>
            <a:ext cx="10511544" cy="1046604"/>
          </a:xfrm>
          <a:prstGeom prst="rect">
            <a:avLst/>
          </a:prstGeom>
        </p:spPr>
      </p:pic>
      <p:sp>
        <p:nvSpPr>
          <p:cNvPr id="9" name="Left Arrow Callout 8"/>
          <p:cNvSpPr/>
          <p:nvPr/>
        </p:nvSpPr>
        <p:spPr>
          <a:xfrm>
            <a:off x="6248400" y="5354956"/>
            <a:ext cx="5362406" cy="1364098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401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Can specify options for code chunks.</a:t>
            </a:r>
            <a:b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</a:b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echo=FALSE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will NOT display code in output document (TRUE is default)</a:t>
            </a:r>
          </a:p>
        </p:txBody>
      </p:sp>
      <p:cxnSp>
        <p:nvCxnSpPr>
          <p:cNvPr id="10" name="Straight Arrow Connector 9"/>
          <p:cNvCxnSpPr>
            <a:cxnSpLocks/>
          </p:cNvCxnSpPr>
          <p:nvPr/>
        </p:nvCxnSpPr>
        <p:spPr>
          <a:xfrm>
            <a:off x="6730253" y="2951629"/>
            <a:ext cx="3424400" cy="10381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6156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Chunk Options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0" y="2228003"/>
            <a:ext cx="6309360" cy="4111837"/>
          </a:xfrm>
        </p:spPr>
        <p:txBody>
          <a:bodyPr>
            <a:normAutofit lnSpcReduction="10000"/>
          </a:bodyPr>
          <a:lstStyle/>
          <a:p>
            <a:r>
              <a:rPr lang="en-US" sz="2800" b="1" i="1" dirty="0">
                <a:solidFill>
                  <a:schemeClr val="accent6">
                    <a:lumMod val="75000"/>
                  </a:schemeClr>
                </a:solidFill>
                <a:sym typeface="Wingdings" panose="05000000000000000000" pitchFamily="2" charset="2"/>
              </a:rPr>
              <a:t>echo</a:t>
            </a:r>
            <a:r>
              <a:rPr lang="en-US" sz="2800" dirty="0">
                <a:sym typeface="Wingdings" panose="05000000000000000000" pitchFamily="2" charset="2"/>
              </a:rPr>
              <a:t>  whether to echo source code (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TRUE</a:t>
            </a:r>
            <a:r>
              <a:rPr lang="en-US" sz="2800" dirty="0">
                <a:sym typeface="Wingdings" panose="05000000000000000000" pitchFamily="2" charset="2"/>
              </a:rPr>
              <a:t> is default)</a:t>
            </a:r>
          </a:p>
          <a:p>
            <a:r>
              <a:rPr lang="en-US" sz="2800" b="1" i="1" dirty="0">
                <a:solidFill>
                  <a:schemeClr val="accent6">
                    <a:lumMod val="75000"/>
                  </a:schemeClr>
                </a:solidFill>
              </a:rPr>
              <a:t>eval</a:t>
            </a:r>
            <a:r>
              <a:rPr lang="en-US" sz="2800" dirty="0"/>
              <a:t> </a:t>
            </a:r>
            <a:r>
              <a:rPr lang="en-US" sz="2800" dirty="0">
                <a:sym typeface="Wingdings" panose="05000000000000000000" pitchFamily="2" charset="2"/>
              </a:rPr>
              <a:t> whether to evaluate code chunk (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TRUE</a:t>
            </a:r>
            <a:r>
              <a:rPr lang="en-US" sz="2800" dirty="0">
                <a:sym typeface="Wingdings" panose="05000000000000000000" pitchFamily="2" charset="2"/>
              </a:rPr>
              <a:t> is default)</a:t>
            </a:r>
          </a:p>
          <a:p>
            <a:r>
              <a:rPr lang="en-US" sz="2800" b="1" i="1" dirty="0">
                <a:solidFill>
                  <a:schemeClr val="accent6">
                    <a:lumMod val="75000"/>
                  </a:schemeClr>
                </a:solidFill>
                <a:sym typeface="Wingdings" panose="05000000000000000000" pitchFamily="2" charset="2"/>
              </a:rPr>
              <a:t>results</a:t>
            </a:r>
            <a:r>
              <a:rPr lang="en-US" sz="2800" dirty="0">
                <a:sym typeface="Wingdings" panose="05000000000000000000" pitchFamily="2" charset="2"/>
              </a:rPr>
              <a:t>  how to handle text output (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‘</a:t>
            </a:r>
            <a:r>
              <a:rPr lang="en-US" sz="28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asis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’</a:t>
            </a:r>
            <a:r>
              <a:rPr lang="en-US" sz="2800" dirty="0">
                <a:sym typeface="Wingdings" panose="05000000000000000000" pitchFamily="2" charset="2"/>
              </a:rPr>
              <a:t> is default; other option: 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‘hide’</a:t>
            </a:r>
            <a:r>
              <a:rPr lang="en-US" sz="2800" dirty="0">
                <a:sym typeface="Wingdings" panose="05000000000000000000" pitchFamily="2" charset="2"/>
              </a:rPr>
              <a:t>)</a:t>
            </a:r>
          </a:p>
          <a:p>
            <a:r>
              <a:rPr lang="en-US" sz="2800" b="1" i="1" dirty="0">
                <a:solidFill>
                  <a:schemeClr val="accent6">
                    <a:lumMod val="75000"/>
                  </a:schemeClr>
                </a:solidFill>
                <a:sym typeface="Wingdings" panose="05000000000000000000" pitchFamily="2" charset="2"/>
              </a:rPr>
              <a:t>dev</a:t>
            </a:r>
            <a:r>
              <a:rPr lang="en-US" sz="2800" dirty="0">
                <a:sym typeface="Wingdings" panose="05000000000000000000" pitchFamily="2" charset="2"/>
              </a:rPr>
              <a:t>  graphical device (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‘</a:t>
            </a:r>
            <a:r>
              <a:rPr lang="en-US" sz="28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png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’</a:t>
            </a:r>
            <a:r>
              <a:rPr lang="en-US" sz="2800" dirty="0">
                <a:sym typeface="Wingdings" panose="05000000000000000000" pitchFamily="2" charset="2"/>
              </a:rPr>
              <a:t> is default; other options: 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‘pdf</a:t>
            </a:r>
            <a:r>
              <a:rPr lang="en-US" sz="2800" dirty="0">
                <a:sym typeface="Wingdings" panose="05000000000000000000" pitchFamily="2" charset="2"/>
              </a:rPr>
              <a:t>’, 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‘</a:t>
            </a:r>
            <a:r>
              <a:rPr lang="en-US" sz="28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svg</a:t>
            </a:r>
            <a:r>
              <a:rPr lang="en-US" sz="2800" dirty="0">
                <a:sym typeface="Wingdings" panose="05000000000000000000" pitchFamily="2" charset="2"/>
              </a:rPr>
              <a:t>’, 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‘jpeg</a:t>
            </a:r>
            <a:r>
              <a:rPr lang="en-US" sz="2800" dirty="0">
                <a:sym typeface="Wingdings" panose="05000000000000000000" pitchFamily="2" charset="2"/>
              </a:rPr>
              <a:t>’</a:t>
            </a:r>
            <a:endParaRPr lang="en-US" sz="28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4218517"/>
          </a:xfrm>
        </p:spPr>
        <p:txBody>
          <a:bodyPr>
            <a:normAutofit lnSpcReduction="10000"/>
          </a:bodyPr>
          <a:lstStyle/>
          <a:p>
            <a:r>
              <a:rPr lang="en-US" sz="2800" b="1" i="1" dirty="0">
                <a:solidFill>
                  <a:schemeClr val="accent6">
                    <a:lumMod val="75000"/>
                  </a:schemeClr>
                </a:solidFill>
              </a:rPr>
              <a:t>warning</a:t>
            </a:r>
            <a:r>
              <a:rPr lang="en-US" sz="2800" dirty="0"/>
              <a:t>, </a:t>
            </a:r>
            <a:r>
              <a:rPr lang="en-US" sz="2800" b="1" i="1" dirty="0">
                <a:solidFill>
                  <a:schemeClr val="accent6">
                    <a:lumMod val="75000"/>
                  </a:schemeClr>
                </a:solidFill>
              </a:rPr>
              <a:t>message</a:t>
            </a:r>
            <a:r>
              <a:rPr lang="en-US" sz="2800" dirty="0"/>
              <a:t> &amp; </a:t>
            </a:r>
            <a:r>
              <a:rPr lang="en-US" sz="2800" b="1" i="1" dirty="0">
                <a:solidFill>
                  <a:schemeClr val="accent6">
                    <a:lumMod val="75000"/>
                  </a:schemeClr>
                </a:solidFill>
              </a:rPr>
              <a:t>error</a:t>
            </a:r>
            <a:r>
              <a:rPr lang="en-US" sz="2800" dirty="0"/>
              <a:t> </a:t>
            </a:r>
            <a:r>
              <a:rPr lang="en-US" sz="2800" dirty="0">
                <a:sym typeface="Wingdings" panose="05000000000000000000" pitchFamily="2" charset="2"/>
              </a:rPr>
              <a:t> whether to print message (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TRUE</a:t>
            </a:r>
            <a:r>
              <a:rPr lang="en-US" sz="2800" dirty="0">
                <a:sym typeface="Wingdings" panose="05000000000000000000" pitchFamily="2" charset="2"/>
              </a:rPr>
              <a:t> is default)</a:t>
            </a:r>
          </a:p>
          <a:p>
            <a:r>
              <a:rPr lang="en-US" sz="2800" b="1" i="1" dirty="0">
                <a:solidFill>
                  <a:schemeClr val="accent6">
                    <a:lumMod val="75000"/>
                  </a:schemeClr>
                </a:solidFill>
                <a:sym typeface="Wingdings" panose="05000000000000000000" pitchFamily="2" charset="2"/>
              </a:rPr>
              <a:t>include</a:t>
            </a:r>
            <a:r>
              <a:rPr lang="en-US" sz="2800" dirty="0">
                <a:sym typeface="Wingdings" panose="05000000000000000000" pitchFamily="2" charset="2"/>
              </a:rPr>
              <a:t>  if </a:t>
            </a:r>
            <a:r>
              <a:rPr lang="en-US" sz="2800" dirty="0" err="1">
                <a:sym typeface="Wingdings" panose="05000000000000000000" pitchFamily="2" charset="2"/>
              </a:rPr>
              <a:t>eval</a:t>
            </a:r>
            <a:r>
              <a:rPr lang="en-US" sz="2800" dirty="0">
                <a:sym typeface="Wingdings" panose="05000000000000000000" pitchFamily="2" charset="2"/>
              </a:rPr>
              <a:t>=TRUE, source code evaluated but NOT output (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TRUE </a:t>
            </a:r>
            <a:r>
              <a:rPr lang="en-US" sz="2800" dirty="0">
                <a:sym typeface="Wingdings" panose="05000000000000000000" pitchFamily="2" charset="2"/>
              </a:rPr>
              <a:t>is default)</a:t>
            </a:r>
          </a:p>
          <a:p>
            <a:r>
              <a:rPr lang="en-US" sz="2800" b="1" i="1" dirty="0">
                <a:solidFill>
                  <a:schemeClr val="accent6">
                    <a:lumMod val="75000"/>
                  </a:schemeClr>
                </a:solidFill>
                <a:sym typeface="Wingdings" panose="05000000000000000000" pitchFamily="2" charset="2"/>
              </a:rPr>
              <a:t>cache</a:t>
            </a:r>
            <a:r>
              <a:rPr lang="en-US" sz="2800" dirty="0">
                <a:sym typeface="Wingdings" panose="05000000000000000000" pitchFamily="2" charset="2"/>
              </a:rPr>
              <a:t>  cache’s code and will not re-run code-chunk if unchanged (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FALSE </a:t>
            </a:r>
            <a:r>
              <a:rPr lang="en-US" sz="2800" dirty="0">
                <a:sym typeface="Wingdings" panose="05000000000000000000" pitchFamily="2" charset="2"/>
              </a:rPr>
              <a:t>is default)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765C0D-CD1C-4CD0-BC0D-0D1198478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1618" y="3083896"/>
            <a:ext cx="3466996" cy="16488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BA5AE1B-EF29-4219-AA8F-AE491AFF9974}"/>
              </a:ext>
            </a:extLst>
          </p:cNvPr>
          <p:cNvSpPr/>
          <p:nvPr/>
        </p:nvSpPr>
        <p:spPr>
          <a:xfrm>
            <a:off x="6891618" y="1977077"/>
            <a:ext cx="3778623" cy="10463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 also suppress or </a:t>
            </a:r>
            <a:r>
              <a:rPr lang="en-US" b="1" i="1" u="sng" dirty="0"/>
              <a:t>fold</a:t>
            </a:r>
            <a:r>
              <a:rPr lang="en-US" dirty="0"/>
              <a:t> source code globally in YAML header.</a:t>
            </a:r>
          </a:p>
          <a:p>
            <a:pPr algn="ctr"/>
            <a:r>
              <a:rPr lang="en-US" dirty="0"/>
              <a:t>NOTE: To fold, I also had to define </a:t>
            </a:r>
            <a:r>
              <a:rPr lang="en-US" b="1" i="1" dirty="0"/>
              <a:t>echo=TRUE</a:t>
            </a:r>
            <a:r>
              <a:rPr lang="en-US" dirty="0"/>
              <a:t> in each code chunk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0929A4A-7D3C-48BE-8D7F-A26C61035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1751" y="4797719"/>
            <a:ext cx="3046730" cy="189972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856431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Chunk Options </a:t>
            </a:r>
            <a:r>
              <a:rPr lang="en-US" cap="none" dirty="0" err="1"/>
              <a:t>con’t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 err="1">
                <a:solidFill>
                  <a:schemeClr val="accent6">
                    <a:lumMod val="75000"/>
                  </a:schemeClr>
                </a:solidFill>
              </a:rPr>
              <a:t>fig.width</a:t>
            </a:r>
            <a:r>
              <a:rPr lang="en-US" dirty="0"/>
              <a:t> or </a:t>
            </a:r>
            <a:r>
              <a:rPr lang="en-US" b="1" i="1" dirty="0" err="1">
                <a:solidFill>
                  <a:schemeClr val="accent6">
                    <a:lumMod val="75000"/>
                  </a:schemeClr>
                </a:solidFill>
              </a:rPr>
              <a:t>fig.height</a:t>
            </a:r>
            <a:r>
              <a:rPr lang="en-US" dirty="0"/>
              <a:t> or </a:t>
            </a:r>
            <a:r>
              <a:rPr lang="en-US" b="1" i="1" dirty="0" err="1">
                <a:solidFill>
                  <a:schemeClr val="accent6">
                    <a:lumMod val="75000"/>
                  </a:schemeClr>
                </a:solidFill>
              </a:rPr>
              <a:t>fig.dim</a:t>
            </a:r>
            <a:r>
              <a:rPr lang="en-US" dirty="0"/>
              <a:t> (both) </a:t>
            </a:r>
            <a:r>
              <a:rPr lang="en-US" dirty="0">
                <a:sym typeface="Wingdings" panose="05000000000000000000" pitchFamily="2" charset="2"/>
              </a:rPr>
              <a:t> figure dimensions in inches</a:t>
            </a:r>
          </a:p>
          <a:p>
            <a:pPr lvl="1"/>
            <a:r>
              <a:rPr lang="en-US" sz="28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fig.width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 = 4</a:t>
            </a:r>
            <a:r>
              <a:rPr lang="en-US" dirty="0">
                <a:sym typeface="Wingdings" panose="05000000000000000000" pitchFamily="2" charset="2"/>
              </a:rPr>
              <a:t>,   </a:t>
            </a:r>
            <a:r>
              <a:rPr lang="en-US" sz="28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fig.height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 = 6</a:t>
            </a:r>
            <a:r>
              <a:rPr lang="en-US" dirty="0">
                <a:sym typeface="Wingdings" panose="05000000000000000000" pitchFamily="2" charset="2"/>
              </a:rPr>
              <a:t>,    OR    </a:t>
            </a:r>
            <a:r>
              <a:rPr lang="en-US" sz="28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fig.dim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 = c(4, 6)</a:t>
            </a:r>
          </a:p>
          <a:p>
            <a:r>
              <a:rPr lang="en-US" b="1" i="1" dirty="0" err="1">
                <a:solidFill>
                  <a:schemeClr val="accent6">
                    <a:lumMod val="75000"/>
                  </a:schemeClr>
                </a:solidFill>
                <a:sym typeface="Wingdings" panose="05000000000000000000" pitchFamily="2" charset="2"/>
              </a:rPr>
              <a:t>out.width</a:t>
            </a:r>
            <a:r>
              <a:rPr lang="en-US" dirty="0">
                <a:sym typeface="Wingdings" panose="05000000000000000000" pitchFamily="2" charset="2"/>
              </a:rPr>
              <a:t> or </a:t>
            </a:r>
            <a:r>
              <a:rPr lang="en-US" b="1" i="1" dirty="0" err="1">
                <a:solidFill>
                  <a:schemeClr val="accent6">
                    <a:lumMod val="75000"/>
                  </a:schemeClr>
                </a:solidFill>
                <a:sym typeface="Wingdings" panose="05000000000000000000" pitchFamily="2" charset="2"/>
              </a:rPr>
              <a:t>out.height</a:t>
            </a:r>
            <a:r>
              <a:rPr lang="en-US" dirty="0">
                <a:sym typeface="Wingdings" panose="05000000000000000000" pitchFamily="2" charset="2"/>
              </a:rPr>
              <a:t>  figure dimensions in pixels or percentages</a:t>
            </a:r>
          </a:p>
          <a:p>
            <a:pPr lvl="1"/>
            <a:r>
              <a:rPr lang="en-US" sz="28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out.width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= ‘80%’  </a:t>
            </a:r>
            <a:r>
              <a:rPr lang="en-US" dirty="0">
                <a:sym typeface="Wingdings" panose="05000000000000000000" pitchFamily="2" charset="2"/>
              </a:rPr>
              <a:t>OR  </a:t>
            </a:r>
            <a:r>
              <a:rPr lang="en-US" sz="28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out.width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 = ‘300px’</a:t>
            </a:r>
          </a:p>
          <a:p>
            <a:r>
              <a:rPr lang="en-US" b="1" i="1" dirty="0" err="1">
                <a:solidFill>
                  <a:schemeClr val="accent6">
                    <a:lumMod val="75000"/>
                  </a:schemeClr>
                </a:solidFill>
                <a:sym typeface="Wingdings" panose="05000000000000000000" pitchFamily="2" charset="2"/>
              </a:rPr>
              <a:t>fig.align</a:t>
            </a:r>
            <a:r>
              <a:rPr lang="en-US" dirty="0">
                <a:sym typeface="Wingdings" panose="05000000000000000000" pitchFamily="2" charset="2"/>
              </a:rPr>
              <a:t>  specifies ‘left’, ‘center’, or ‘right’ aligned</a:t>
            </a:r>
          </a:p>
          <a:p>
            <a:pPr lvl="1"/>
            <a:r>
              <a:rPr lang="en-US" sz="28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fig.align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 = ‘center’</a:t>
            </a:r>
            <a:endParaRPr lang="en-US" sz="2800" b="1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81670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Inline R and other Languages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6518854" cy="3678303"/>
          </a:xfrm>
        </p:spPr>
        <p:txBody>
          <a:bodyPr/>
          <a:lstStyle/>
          <a:p>
            <a:r>
              <a:rPr lang="en-US" dirty="0"/>
              <a:t>Inline R code (</a:t>
            </a:r>
            <a:r>
              <a:rPr lang="en-US" dirty="0" err="1"/>
              <a:t>knitr</a:t>
            </a:r>
            <a:r>
              <a:rPr lang="en-US" dirty="0"/>
              <a:t>) </a:t>
            </a:r>
            <a:r>
              <a:rPr lang="en-US" dirty="0">
                <a:sym typeface="Wingdings" panose="05000000000000000000" pitchFamily="2" charset="2"/>
              </a:rPr>
              <a:t>  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`r   </a:t>
            </a:r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code_here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`</a:t>
            </a:r>
          </a:p>
          <a:p>
            <a:r>
              <a:rPr lang="en-US" dirty="0">
                <a:sym typeface="Wingdings" panose="05000000000000000000" pitchFamily="2" charset="2"/>
              </a:rPr>
              <a:t>Code chunks may be other languages</a:t>
            </a:r>
          </a:p>
          <a:p>
            <a:pPr lvl="1"/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```{python}</a:t>
            </a:r>
            <a:b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</a:b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    </a:t>
            </a:r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code_here</a:t>
            </a:r>
            <a:b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</a:b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```</a:t>
            </a:r>
            <a:endParaRPr lang="en-US" b="1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Left Arrow Callout 3"/>
          <p:cNvSpPr/>
          <p:nvPr/>
        </p:nvSpPr>
        <p:spPr>
          <a:xfrm>
            <a:off x="4175760" y="4008120"/>
            <a:ext cx="5105400" cy="1508760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Install </a:t>
            </a:r>
            <a:r>
              <a:rPr lang="en-US" sz="2400" b="1" i="1" dirty="0">
                <a:solidFill>
                  <a:srgbClr val="FFC000"/>
                </a:solidFill>
              </a:rPr>
              <a:t>reticulate</a:t>
            </a:r>
            <a:r>
              <a:rPr lang="en-US" sz="2400" dirty="0"/>
              <a:t> package to run python code within R Markdown </a:t>
            </a:r>
          </a:p>
        </p:txBody>
      </p:sp>
    </p:spTree>
    <p:extLst>
      <p:ext uri="{BB962C8B-B14F-4D97-AF65-F5344CB8AC3E}">
        <p14:creationId xmlns:p14="http://schemas.microsoft.com/office/powerpoint/2010/main" val="1814849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73858-6C47-4444-A082-7D1356313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&gt; new File &gt; Quarto Presentation (or Document)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19587C-7827-4B12-B77F-597D03F23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249" y="1880520"/>
            <a:ext cx="7962282" cy="100594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674F706-6233-4836-93D1-31F98A460C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5503" y="2967123"/>
            <a:ext cx="6322741" cy="377757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D58675C-EFB5-4193-B0CE-4525B9A966FE}"/>
              </a:ext>
            </a:extLst>
          </p:cNvPr>
          <p:cNvSpPr/>
          <p:nvPr/>
        </p:nvSpPr>
        <p:spPr>
          <a:xfrm>
            <a:off x="7429500" y="2279276"/>
            <a:ext cx="591671" cy="208430"/>
          </a:xfrm>
          <a:prstGeom prst="roundRect">
            <a:avLst/>
          </a:prstGeom>
          <a:noFill/>
          <a:ln w="28575">
            <a:solidFill>
              <a:srgbClr val="D35B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088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5D89C728-4F83-46ED-B2AB-12330B77D6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0371" y="1809618"/>
            <a:ext cx="6592026" cy="486463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&gt; New File &gt; Quarto Presentation (choose Reveal JS)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8974" y="2137551"/>
            <a:ext cx="11029615" cy="467750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Initial Quarto file</a:t>
            </a:r>
          </a:p>
          <a:p>
            <a:pPr lvl="1"/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YAML header</a:t>
            </a:r>
          </a:p>
          <a:p>
            <a:pPr lvl="1"/>
            <a:r>
              <a:rPr lang="en-US" b="1" dirty="0">
                <a:solidFill>
                  <a:srgbClr val="7030A0"/>
                </a:solidFill>
              </a:rPr>
              <a:t>Delete</a:t>
            </a:r>
          </a:p>
          <a:p>
            <a:pPr lvl="1"/>
            <a:r>
              <a:rPr lang="en-US" dirty="0"/>
              <a:t>Add code to load libraries</a:t>
            </a:r>
          </a:p>
          <a:p>
            <a:pPr lvl="1"/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```{r load-libraries}</a:t>
            </a:r>
            <a:b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library(</a:t>
            </a:r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tidyverse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)</a:t>
            </a:r>
            <a:b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```</a:t>
            </a:r>
            <a:b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b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```{r load-libraries}</a:t>
            </a:r>
            <a:b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pacman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::</a:t>
            </a:r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p_load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</a:t>
            </a:r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tidyverse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)</a:t>
            </a:r>
            <a:b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```</a:t>
            </a:r>
          </a:p>
          <a:p>
            <a:pPr lvl="1"/>
            <a:endParaRPr lang="en-US" b="1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lvl="1"/>
            <a:endParaRPr lang="en-US" dirty="0"/>
          </a:p>
        </p:txBody>
      </p:sp>
      <p:cxnSp>
        <p:nvCxnSpPr>
          <p:cNvPr id="6" name="Straight Arrow Connector 5"/>
          <p:cNvCxnSpPr>
            <a:cxnSpLocks/>
          </p:cNvCxnSpPr>
          <p:nvPr/>
        </p:nvCxnSpPr>
        <p:spPr>
          <a:xfrm>
            <a:off x="3106271" y="2549845"/>
            <a:ext cx="1156447" cy="0"/>
          </a:xfrm>
          <a:prstGeom prst="straightConnector1">
            <a:avLst/>
          </a:prstGeom>
          <a:ln>
            <a:tailEnd type="stealth" w="lg" len="lg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4383407" y="2185146"/>
            <a:ext cx="2592916" cy="746313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cxnSpLocks/>
          </p:cNvCxnSpPr>
          <p:nvPr/>
        </p:nvCxnSpPr>
        <p:spPr>
          <a:xfrm>
            <a:off x="2306171" y="3076773"/>
            <a:ext cx="2592916" cy="352227"/>
          </a:xfrm>
          <a:prstGeom prst="straightConnector1">
            <a:avLst/>
          </a:prstGeom>
          <a:ln>
            <a:solidFill>
              <a:srgbClr val="7030A0"/>
            </a:solidFill>
            <a:tailEnd type="stealth" w="lg" len="lg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4383407" y="2784924"/>
            <a:ext cx="5849805" cy="4030131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D71B28A-D297-40BA-A826-AAC692E26FC8}"/>
              </a:ext>
            </a:extLst>
          </p:cNvPr>
          <p:cNvSpPr/>
          <p:nvPr/>
        </p:nvSpPr>
        <p:spPr>
          <a:xfrm>
            <a:off x="8612477" y="2137551"/>
            <a:ext cx="2178424" cy="7939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 view</a:t>
            </a:r>
          </a:p>
          <a:p>
            <a:pPr algn="ctr"/>
            <a:r>
              <a:rPr lang="en-US" dirty="0"/>
              <a:t>Markdown</a:t>
            </a:r>
          </a:p>
        </p:txBody>
      </p:sp>
    </p:spTree>
    <p:extLst>
      <p:ext uri="{BB962C8B-B14F-4D97-AF65-F5344CB8AC3E}">
        <p14:creationId xmlns:p14="http://schemas.microsoft.com/office/powerpoint/2010/main" val="2978909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8" grpId="0" animBg="1"/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5799CF3C-9A32-45DE-B61E-35EC49181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5315" y="1793099"/>
            <a:ext cx="5702138" cy="49495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&gt; New File &gt; Quarto Presentation (choose Reveal JS)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8974" y="2137551"/>
            <a:ext cx="11029615" cy="467750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Initial Quarto file</a:t>
            </a:r>
          </a:p>
          <a:p>
            <a:pPr lvl="1"/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YAML header</a:t>
            </a:r>
          </a:p>
          <a:p>
            <a:pPr lvl="1"/>
            <a:r>
              <a:rPr lang="en-US" b="1" dirty="0">
                <a:solidFill>
                  <a:srgbClr val="7030A0"/>
                </a:solidFill>
              </a:rPr>
              <a:t>Delete</a:t>
            </a:r>
          </a:p>
          <a:p>
            <a:pPr lvl="1"/>
            <a:r>
              <a:rPr lang="en-US" dirty="0"/>
              <a:t>Add code to load libraries</a:t>
            </a:r>
          </a:p>
          <a:p>
            <a:pPr lvl="1"/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```{r load-libraries}</a:t>
            </a:r>
            <a:b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library(</a:t>
            </a:r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tidyverse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)</a:t>
            </a:r>
            <a:b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```</a:t>
            </a:r>
            <a:b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b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```{r load-libraries}</a:t>
            </a:r>
            <a:b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pacman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::</a:t>
            </a:r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p_load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</a:t>
            </a:r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tidyverse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)</a:t>
            </a:r>
            <a:b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```</a:t>
            </a:r>
          </a:p>
          <a:p>
            <a:pPr lvl="1"/>
            <a:endParaRPr lang="en-US" b="1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lvl="1"/>
            <a:endParaRPr lang="en-US" dirty="0"/>
          </a:p>
        </p:txBody>
      </p:sp>
      <p:cxnSp>
        <p:nvCxnSpPr>
          <p:cNvPr id="6" name="Straight Arrow Connector 5"/>
          <p:cNvCxnSpPr>
            <a:cxnSpLocks/>
          </p:cNvCxnSpPr>
          <p:nvPr/>
        </p:nvCxnSpPr>
        <p:spPr>
          <a:xfrm>
            <a:off x="3106271" y="2549845"/>
            <a:ext cx="1156447" cy="0"/>
          </a:xfrm>
          <a:prstGeom prst="straightConnector1">
            <a:avLst/>
          </a:prstGeom>
          <a:ln>
            <a:tailEnd type="stealth" w="lg" len="lg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4383407" y="2185146"/>
            <a:ext cx="2592916" cy="746313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cxnSpLocks/>
          </p:cNvCxnSpPr>
          <p:nvPr/>
        </p:nvCxnSpPr>
        <p:spPr>
          <a:xfrm>
            <a:off x="2306171" y="3076773"/>
            <a:ext cx="2592916" cy="352227"/>
          </a:xfrm>
          <a:prstGeom prst="straightConnector1">
            <a:avLst/>
          </a:prstGeom>
          <a:ln>
            <a:solidFill>
              <a:srgbClr val="7030A0"/>
            </a:solidFill>
            <a:tailEnd type="stealth" w="lg" len="lg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4383407" y="2784924"/>
            <a:ext cx="5849805" cy="4030131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2D102BB1-5DED-43CC-882C-BD5439F2E482}"/>
              </a:ext>
            </a:extLst>
          </p:cNvPr>
          <p:cNvSpPr/>
          <p:nvPr/>
        </p:nvSpPr>
        <p:spPr>
          <a:xfrm>
            <a:off x="8612477" y="2137551"/>
            <a:ext cx="2178424" cy="7939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Visual view</a:t>
            </a:r>
          </a:p>
        </p:txBody>
      </p:sp>
    </p:spTree>
    <p:extLst>
      <p:ext uri="{BB962C8B-B14F-4D97-AF65-F5344CB8AC3E}">
        <p14:creationId xmlns:p14="http://schemas.microsoft.com/office/powerpoint/2010/main" val="2737194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Markdown File With Quarto</a:t>
            </a:r>
          </a:p>
        </p:txBody>
      </p:sp>
      <p:sp>
        <p:nvSpPr>
          <p:cNvPr id="5" name="Right Arrow Callout 4"/>
          <p:cNvSpPr/>
          <p:nvPr/>
        </p:nvSpPr>
        <p:spPr>
          <a:xfrm>
            <a:off x="2456790" y="4709160"/>
            <a:ext cx="3002280" cy="1325880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Obesity Data</a:t>
            </a:r>
            <a:br>
              <a:rPr lang="en-US" dirty="0"/>
            </a:br>
            <a:r>
              <a:rPr lang="en-US" dirty="0"/>
              <a:t>National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0F1779-8D9E-4187-8358-2AA16CDED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9070" y="2332135"/>
            <a:ext cx="6615126" cy="40753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94B6256-B2A4-479F-BA8A-EA8535BA6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804" y="2263139"/>
            <a:ext cx="5289479" cy="152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535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Jupyter Notebooks as a Custom Calculation Engine - Applied Information  Sciences">
            <a:extLst>
              <a:ext uri="{FF2B5EF4-FFF2-40B4-BE49-F238E27FC236}">
                <a16:creationId xmlns:a16="http://schemas.microsoft.com/office/drawing/2014/main" id="{AC63354D-831D-4515-BA80-6DD70A5E0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7243" y="3910170"/>
            <a:ext cx="3048000" cy="276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Quarto?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6778613" cy="3678303"/>
          </a:xfrm>
        </p:spPr>
        <p:txBody>
          <a:bodyPr>
            <a:normAutofit/>
          </a:bodyPr>
          <a:lstStyle/>
          <a:p>
            <a:r>
              <a:rPr lang="en-US" dirty="0"/>
              <a:t>Quarto is the next generation of R Markdown</a:t>
            </a:r>
          </a:p>
          <a:p>
            <a:pPr lvl="1"/>
            <a:r>
              <a:rPr lang="en-US" dirty="0"/>
              <a:t>Framework to combine</a:t>
            </a:r>
          </a:p>
          <a:p>
            <a:pPr lvl="1"/>
            <a:r>
              <a:rPr lang="en-US" dirty="0"/>
              <a:t>code</a:t>
            </a:r>
          </a:p>
          <a:p>
            <a:pPr lvl="1"/>
            <a:r>
              <a:rPr lang="en-US" dirty="0"/>
              <a:t>data</a:t>
            </a:r>
          </a:p>
          <a:p>
            <a:pPr lvl="1"/>
            <a:r>
              <a:rPr lang="en-US" dirty="0"/>
              <a:t>text</a:t>
            </a:r>
          </a:p>
          <a:p>
            <a:pPr lvl="1"/>
            <a:r>
              <a:rPr lang="en-US" dirty="0"/>
              <a:t>interactive charts</a:t>
            </a:r>
          </a:p>
          <a:p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E761B2A-8828-48FC-8916-0A83B9E87A9A}"/>
              </a:ext>
            </a:extLst>
          </p:cNvPr>
          <p:cNvGrpSpPr/>
          <p:nvPr/>
        </p:nvGrpSpPr>
        <p:grpSpPr>
          <a:xfrm>
            <a:off x="7132243" y="1836120"/>
            <a:ext cx="3429000" cy="4528582"/>
            <a:chOff x="7757532" y="2024379"/>
            <a:chExt cx="3429000" cy="4528582"/>
          </a:xfrm>
        </p:grpSpPr>
        <p:pic>
          <p:nvPicPr>
            <p:cNvPr id="1026" name="Picture 2" descr="Image result for RMarkdown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00532" y="3975842"/>
              <a:ext cx="2286000" cy="25771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R Interface to Quarto Markdown Publishing System • quarto">
              <a:extLst>
                <a:ext uri="{FF2B5EF4-FFF2-40B4-BE49-F238E27FC236}">
                  <a16:creationId xmlns:a16="http://schemas.microsoft.com/office/drawing/2014/main" id="{BDCABD29-3367-48D2-ACA9-236D63C4954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57532" y="2024379"/>
              <a:ext cx="2286000" cy="26384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137816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Markdown File With Quarto</a:t>
            </a:r>
          </a:p>
        </p:txBody>
      </p:sp>
      <p:sp>
        <p:nvSpPr>
          <p:cNvPr id="6" name="Down Arrow Callout 5"/>
          <p:cNvSpPr/>
          <p:nvPr/>
        </p:nvSpPr>
        <p:spPr>
          <a:xfrm>
            <a:off x="2743200" y="1889760"/>
            <a:ext cx="2179320" cy="838200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Obesity Data</a:t>
            </a:r>
          </a:p>
          <a:p>
            <a:pPr algn="ctr"/>
            <a:r>
              <a:rPr lang="en-US" dirty="0"/>
              <a:t>Mississippi</a:t>
            </a:r>
          </a:p>
        </p:txBody>
      </p:sp>
      <p:sp>
        <p:nvSpPr>
          <p:cNvPr id="7" name="Right Arrow Callout 6"/>
          <p:cNvSpPr/>
          <p:nvPr/>
        </p:nvSpPr>
        <p:spPr>
          <a:xfrm>
            <a:off x="5486400" y="2118360"/>
            <a:ext cx="2537576" cy="802005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098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Generated Output (Partial)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C25517-02C7-4FDD-A956-E314A51FA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6132" y="872930"/>
            <a:ext cx="3429378" cy="56097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45E079-0D9D-4725-90BF-B2E338E9A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491" y="3128330"/>
            <a:ext cx="7441469" cy="2189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621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Rendered HTML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82BC695-7814-4852-A734-C70E61BA12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2589" y="1697241"/>
            <a:ext cx="6865694" cy="4569088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9DC95CEB-8B03-4E97-8A8A-882E6CA17D4B}"/>
              </a:ext>
            </a:extLst>
          </p:cNvPr>
          <p:cNvSpPr/>
          <p:nvPr/>
        </p:nvSpPr>
        <p:spPr>
          <a:xfrm>
            <a:off x="2513717" y="5849470"/>
            <a:ext cx="740471" cy="59167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361F23C-60AA-4BAD-A699-B72B692E7132}"/>
              </a:ext>
            </a:extLst>
          </p:cNvPr>
          <p:cNvSpPr/>
          <p:nvPr/>
        </p:nvSpPr>
        <p:spPr>
          <a:xfrm>
            <a:off x="255494" y="5849470"/>
            <a:ext cx="1344706" cy="5916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Shows slide deck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E1F56A1-62F4-4EC8-97C2-6542A035D1A8}"/>
              </a:ext>
            </a:extLst>
          </p:cNvPr>
          <p:cNvCxnSpPr>
            <a:stCxn id="12" idx="3"/>
          </p:cNvCxnSpPr>
          <p:nvPr/>
        </p:nvCxnSpPr>
        <p:spPr>
          <a:xfrm flipV="1">
            <a:off x="1600200" y="6131859"/>
            <a:ext cx="759759" cy="134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9816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87DE5-63A5-467A-98ED-570793720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Rendered HTML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283929-3476-4478-9BBD-32039CEF9D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090" y="2084756"/>
            <a:ext cx="9173819" cy="4043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6039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1CA92-AECF-4B0F-A278-AFA027E32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 as PDF (reveal JS)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F2EE81-0C2E-4289-ADE7-C203D38B3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317" y="2030506"/>
            <a:ext cx="5688107" cy="37920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DBD055B-A9D1-497E-B655-6667853580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967" y="1153534"/>
            <a:ext cx="2781607" cy="5398095"/>
          </a:xfrm>
          <a:prstGeom prst="rect">
            <a:avLst/>
          </a:prstGeom>
        </p:spPr>
      </p:pic>
      <p:sp>
        <p:nvSpPr>
          <p:cNvPr id="5" name="Arrow: Notched Right 4">
            <a:extLst>
              <a:ext uri="{FF2B5EF4-FFF2-40B4-BE49-F238E27FC236}">
                <a16:creationId xmlns:a16="http://schemas.microsoft.com/office/drawing/2014/main" id="{1E2E1BC7-5823-484A-A18A-6BF77BFC5E7F}"/>
              </a:ext>
            </a:extLst>
          </p:cNvPr>
          <p:cNvSpPr/>
          <p:nvPr/>
        </p:nvSpPr>
        <p:spPr>
          <a:xfrm>
            <a:off x="6418732" y="3812240"/>
            <a:ext cx="1306604" cy="497541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PDF</a:t>
            </a:r>
          </a:p>
        </p:txBody>
      </p:sp>
    </p:spTree>
    <p:extLst>
      <p:ext uri="{BB962C8B-B14F-4D97-AF65-F5344CB8AC3E}">
        <p14:creationId xmlns:p14="http://schemas.microsoft.com/office/powerpoint/2010/main" val="1018990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Markdown Tables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885950"/>
            <a:ext cx="11029615" cy="4972050"/>
          </a:xfrm>
        </p:spPr>
        <p:txBody>
          <a:bodyPr>
            <a:normAutofit lnSpcReduction="10000"/>
          </a:bodyPr>
          <a:lstStyle/>
          <a:p>
            <a:r>
              <a:rPr lang="en-US" sz="3200" b="1" i="1" dirty="0" err="1">
                <a:solidFill>
                  <a:srgbClr val="7030A0"/>
                </a:solidFill>
              </a:rPr>
              <a:t>kableExtra</a:t>
            </a:r>
            <a:r>
              <a:rPr lang="en-US" sz="3200" dirty="0"/>
              <a:t> package </a:t>
            </a:r>
            <a:r>
              <a:rPr lang="en-US" sz="3200" dirty="0">
                <a:sym typeface="Wingdings" panose="05000000000000000000" pitchFamily="2" charset="2"/>
              </a:rPr>
              <a:t> prior to R 3.6.1 package was </a:t>
            </a:r>
            <a:r>
              <a:rPr lang="en-US" sz="3200" dirty="0" err="1">
                <a:sym typeface="Wingdings" panose="05000000000000000000" pitchFamily="2" charset="2"/>
              </a:rPr>
              <a:t>kable</a:t>
            </a:r>
            <a:endParaRPr lang="en-US" sz="3200" dirty="0">
              <a:sym typeface="Wingdings" panose="05000000000000000000" pitchFamily="2" charset="2"/>
            </a:endParaRPr>
          </a:p>
          <a:p>
            <a:pPr lvl="1"/>
            <a:r>
              <a:rPr lang="en-US" sz="28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tibble</a:t>
            </a:r>
            <a:r>
              <a:rPr lang="en-US" sz="2800" dirty="0">
                <a:sym typeface="Wingdings" panose="05000000000000000000" pitchFamily="2" charset="2"/>
              </a:rPr>
              <a:t> or 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data frame </a:t>
            </a:r>
            <a:r>
              <a:rPr lang="en-US" sz="2800" dirty="0">
                <a:sym typeface="Wingdings" panose="05000000000000000000" pitchFamily="2" charset="2"/>
              </a:rPr>
              <a:t>(</a:t>
            </a:r>
            <a:r>
              <a:rPr lang="en-US" sz="2800" dirty="0" err="1">
                <a:sym typeface="Wingdings" panose="05000000000000000000" pitchFamily="2" charset="2"/>
              </a:rPr>
              <a:t>df</a:t>
            </a:r>
            <a:r>
              <a:rPr lang="en-US" sz="2800" dirty="0">
                <a:sym typeface="Wingdings" panose="05000000000000000000" pitchFamily="2" charset="2"/>
              </a:rPr>
              <a:t>) 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%&gt;%</a:t>
            </a:r>
            <a:br>
              <a:rPr lang="en-US" sz="2800" dirty="0">
                <a:sym typeface="Wingdings" panose="05000000000000000000" pitchFamily="2" charset="2"/>
              </a:rPr>
            </a:br>
            <a:r>
              <a:rPr lang="en-US" sz="2800" dirty="0">
                <a:sym typeface="Wingdings" panose="05000000000000000000" pitchFamily="2" charset="2"/>
              </a:rPr>
              <a:t>      </a:t>
            </a:r>
            <a:r>
              <a:rPr lang="en-US" sz="28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kable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()</a:t>
            </a:r>
          </a:p>
          <a:p>
            <a:pPr lvl="2"/>
            <a:r>
              <a:rPr lang="en-US" sz="24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kable</a:t>
            </a:r>
            <a:r>
              <a:rPr lang="en-US" sz="24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(align = “c”) </a:t>
            </a:r>
            <a:r>
              <a:rPr lang="en-US" sz="2400" dirty="0">
                <a:sym typeface="Wingdings" panose="05000000000000000000" pitchFamily="2" charset="2"/>
              </a:rPr>
              <a:t> centers</a:t>
            </a:r>
            <a:br>
              <a:rPr lang="en-US" sz="2400" dirty="0">
                <a:sym typeface="Wingdings" panose="05000000000000000000" pitchFamily="2" charset="2"/>
              </a:rPr>
            </a:br>
            <a:r>
              <a:rPr lang="en-US" sz="2400" dirty="0">
                <a:sym typeface="Wingdings" panose="05000000000000000000" pitchFamily="2" charset="2"/>
              </a:rPr>
              <a:t>						   “l” left-justifies</a:t>
            </a:r>
            <a:br>
              <a:rPr lang="en-US" sz="2400" dirty="0">
                <a:sym typeface="Wingdings" panose="05000000000000000000" pitchFamily="2" charset="2"/>
              </a:rPr>
            </a:br>
            <a:r>
              <a:rPr lang="en-US" sz="2400" dirty="0">
                <a:sym typeface="Wingdings" panose="05000000000000000000" pitchFamily="2" charset="2"/>
              </a:rPr>
              <a:t>						   “r” right-justifies</a:t>
            </a:r>
          </a:p>
          <a:p>
            <a:pPr lvl="2"/>
            <a:r>
              <a:rPr lang="en-US" sz="2400" dirty="0" err="1">
                <a:sym typeface="Wingdings" panose="05000000000000000000" pitchFamily="2" charset="2"/>
              </a:rPr>
              <a:t>tibble</a:t>
            </a:r>
            <a:r>
              <a:rPr lang="en-US" sz="2400" dirty="0">
                <a:sym typeface="Wingdings" panose="05000000000000000000" pitchFamily="2" charset="2"/>
              </a:rPr>
              <a:t> Variable names are table headers</a:t>
            </a:r>
          </a:p>
          <a:p>
            <a:pPr lvl="1"/>
            <a:r>
              <a:rPr lang="en-US" sz="2800" dirty="0">
                <a:sym typeface="Wingdings" panose="05000000000000000000" pitchFamily="2" charset="2"/>
              </a:rPr>
              <a:t>Additional functions</a:t>
            </a:r>
          </a:p>
          <a:p>
            <a:pPr lvl="2"/>
            <a:r>
              <a:rPr lang="en-US" sz="24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add_header_above</a:t>
            </a:r>
            <a:r>
              <a:rPr lang="en-US" sz="24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() </a:t>
            </a:r>
            <a:r>
              <a:rPr lang="en-US" sz="2400" dirty="0">
                <a:sym typeface="Wingdings" panose="05000000000000000000" pitchFamily="2" charset="2"/>
              </a:rPr>
              <a:t>  adds a header over the </a:t>
            </a:r>
            <a:r>
              <a:rPr lang="en-US" sz="2400" dirty="0" err="1">
                <a:sym typeface="Wingdings" panose="05000000000000000000" pitchFamily="2" charset="2"/>
              </a:rPr>
              <a:t>tibble</a:t>
            </a:r>
            <a:r>
              <a:rPr lang="en-US" sz="2400" dirty="0">
                <a:sym typeface="Wingdings" panose="05000000000000000000" pitchFamily="2" charset="2"/>
              </a:rPr>
              <a:t> header names</a:t>
            </a:r>
          </a:p>
          <a:p>
            <a:pPr lvl="2"/>
            <a:r>
              <a:rPr lang="en-US" sz="24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kable_styling</a:t>
            </a:r>
            <a:r>
              <a:rPr lang="en-US" sz="24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(…)  </a:t>
            </a:r>
            <a:r>
              <a:rPr lang="en-US" sz="2400" dirty="0">
                <a:sym typeface="Wingdings" panose="05000000000000000000" pitchFamily="2" charset="2"/>
              </a:rPr>
              <a:t>  adds bootstrap framework styling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0951" y="2681287"/>
            <a:ext cx="2671762" cy="3080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35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Kable</a:t>
            </a:r>
            <a:r>
              <a:rPr lang="en-US" dirty="0"/>
              <a:t> Styling Options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2149159"/>
            <a:ext cx="5870233" cy="4724400"/>
          </a:xfrm>
        </p:spPr>
        <p:txBody>
          <a:bodyPr>
            <a:noAutofit/>
          </a:bodyPr>
          <a:lstStyle/>
          <a:p>
            <a:r>
              <a:rPr lang="en-US" sz="2800" dirty="0" err="1"/>
              <a:t>kable_styling</a:t>
            </a:r>
            <a:r>
              <a:rPr lang="en-US" sz="2800" dirty="0"/>
              <a:t>(</a:t>
            </a:r>
            <a:r>
              <a:rPr lang="en-US" sz="2800" dirty="0" err="1"/>
              <a:t>bootstrap_options</a:t>
            </a:r>
            <a:r>
              <a:rPr lang="en-US" sz="2800" dirty="0"/>
              <a:t> =</a:t>
            </a:r>
          </a:p>
          <a:p>
            <a:pPr lvl="1"/>
            <a:r>
              <a:rPr lang="en-US" sz="24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“striped” </a:t>
            </a:r>
            <a:r>
              <a:rPr lang="en-US" sz="2400" dirty="0">
                <a:sym typeface="Wingdings" panose="05000000000000000000" pitchFamily="2" charset="2"/>
              </a:rPr>
              <a:t>  rows alternate colors</a:t>
            </a:r>
          </a:p>
          <a:p>
            <a:pPr lvl="1"/>
            <a:r>
              <a:rPr lang="en-US" sz="24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“hover”  </a:t>
            </a:r>
            <a:r>
              <a:rPr lang="en-US" sz="2400" dirty="0">
                <a:sym typeface="Wingdings" panose="05000000000000000000" pitchFamily="2" charset="2"/>
              </a:rPr>
              <a:t>  highlights on </a:t>
            </a:r>
            <a:r>
              <a:rPr lang="en-US" sz="2400" dirty="0" err="1">
                <a:sym typeface="Wingdings" panose="05000000000000000000" pitchFamily="2" charset="2"/>
              </a:rPr>
              <a:t>mouseover</a:t>
            </a:r>
            <a:endParaRPr lang="en-US" sz="2400" dirty="0">
              <a:sym typeface="Wingdings" panose="05000000000000000000" pitchFamily="2" charset="2"/>
            </a:endParaRPr>
          </a:p>
          <a:p>
            <a:pPr lvl="1"/>
            <a:r>
              <a:rPr lang="en-US" sz="24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“condensed”  </a:t>
            </a:r>
            <a:r>
              <a:rPr lang="en-US" sz="2400" dirty="0">
                <a:sym typeface="Wingdings" panose="05000000000000000000" pitchFamily="2" charset="2"/>
              </a:rPr>
              <a:t>  slightly smaller row height</a:t>
            </a:r>
          </a:p>
          <a:p>
            <a:pPr lvl="1"/>
            <a:r>
              <a:rPr lang="en-US" sz="24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“responsive”  </a:t>
            </a:r>
            <a:r>
              <a:rPr lang="en-US" sz="2400" dirty="0">
                <a:sym typeface="Wingdings" panose="05000000000000000000" pitchFamily="2" charset="2"/>
              </a:rPr>
              <a:t>  auto resizing </a:t>
            </a:r>
            <a:br>
              <a:rPr lang="en-US" sz="2400" dirty="0">
                <a:sym typeface="Wingdings" panose="05000000000000000000" pitchFamily="2" charset="2"/>
              </a:rPr>
            </a:br>
            <a:r>
              <a:rPr lang="en-US" sz="2400" dirty="0">
                <a:sym typeface="Wingdings" panose="05000000000000000000" pitchFamily="2" charset="2"/>
              </a:rPr>
              <a:t>        scrollable for mobile devices</a:t>
            </a:r>
          </a:p>
          <a:p>
            <a:pPr lvl="1"/>
            <a:r>
              <a:rPr lang="en-US" sz="24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fixed_thead</a:t>
            </a:r>
            <a:r>
              <a:rPr lang="en-US" sz="24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 = TRUE </a:t>
            </a:r>
            <a:r>
              <a:rPr lang="en-US" sz="2400" dirty="0">
                <a:sym typeface="Wingdings" panose="05000000000000000000" pitchFamily="2" charset="2"/>
              </a:rPr>
              <a:t>or </a:t>
            </a:r>
            <a:br>
              <a:rPr lang="en-US" sz="2400" dirty="0">
                <a:sym typeface="Wingdings" panose="05000000000000000000" pitchFamily="2" charset="2"/>
              </a:rPr>
            </a:br>
            <a:r>
              <a:rPr lang="en-US" sz="24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fixed_theader</a:t>
            </a:r>
            <a:r>
              <a:rPr lang="en-US" sz="24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 = list(enabled = TRUE, background = “red”) </a:t>
            </a:r>
            <a:r>
              <a:rPr lang="en-US" sz="2400" dirty="0">
                <a:solidFill>
                  <a:schemeClr val="tx1"/>
                </a:solidFill>
                <a:sym typeface="Wingdings" panose="05000000000000000000" pitchFamily="2" charset="2"/>
              </a:rPr>
              <a:t> table header fixed at the top</a:t>
            </a:r>
          </a:p>
          <a:p>
            <a:pPr lvl="1"/>
            <a:endParaRPr lang="en-US" sz="24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43550" y="1885950"/>
            <a:ext cx="6861810" cy="4419599"/>
          </a:xfrm>
        </p:spPr>
        <p:txBody>
          <a:bodyPr>
            <a:noAutofit/>
          </a:bodyPr>
          <a:lstStyle/>
          <a:p>
            <a:r>
              <a:rPr lang="en-US" sz="2400" b="1" i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font_size</a:t>
            </a:r>
            <a:r>
              <a:rPr lang="en-US" sz="24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= 7</a:t>
            </a:r>
          </a:p>
          <a:p>
            <a:r>
              <a:rPr lang="en-US" sz="2400" b="1" i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column_spec</a:t>
            </a:r>
            <a:r>
              <a:rPr lang="en-US" sz="2400" dirty="0"/>
              <a:t> &amp; </a:t>
            </a:r>
            <a:r>
              <a:rPr lang="en-US" sz="2400" b="1" i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row_spec</a:t>
            </a:r>
            <a:r>
              <a:rPr lang="en-US" sz="2400" dirty="0"/>
              <a:t> </a:t>
            </a:r>
            <a:r>
              <a:rPr lang="en-US" sz="2400" dirty="0">
                <a:sym typeface="Wingdings" panose="05000000000000000000" pitchFamily="2" charset="2"/>
              </a:rPr>
              <a:t> specification for individual columns/rows</a:t>
            </a:r>
            <a:br>
              <a:rPr lang="en-US" sz="2400" dirty="0">
                <a:sym typeface="Wingdings" panose="05000000000000000000" pitchFamily="2" charset="2"/>
              </a:rPr>
            </a:br>
            <a:r>
              <a:rPr lang="en-US" sz="2400" dirty="0">
                <a:sym typeface="Wingdings" panose="05000000000000000000" pitchFamily="2" charset="2"/>
              </a:rPr>
              <a:t>  header row is at index 0</a:t>
            </a:r>
          </a:p>
          <a:p>
            <a:r>
              <a:rPr lang="en-US" sz="2400" dirty="0">
                <a:sym typeface="Wingdings" panose="05000000000000000000" pitchFamily="2" charset="2"/>
              </a:rPr>
              <a:t>Example:</a:t>
            </a:r>
          </a:p>
          <a:p>
            <a:pPr lvl="1"/>
            <a:r>
              <a:rPr lang="en-US" sz="2000" dirty="0" err="1">
                <a:sym typeface="Wingdings" panose="05000000000000000000" pitchFamily="2" charset="2"/>
              </a:rPr>
              <a:t>column_spec</a:t>
            </a:r>
            <a:r>
              <a:rPr lang="en-US" sz="2000" dirty="0">
                <a:sym typeface="Wingdings" panose="05000000000000000000" pitchFamily="2" charset="2"/>
              </a:rPr>
              <a:t>(</a:t>
            </a:r>
            <a:r>
              <a:rPr lang="en-US" sz="2000" dirty="0" err="1">
                <a:sym typeface="Wingdings" panose="05000000000000000000" pitchFamily="2" charset="2"/>
              </a:rPr>
              <a:t>colNumber</a:t>
            </a:r>
            <a:r>
              <a:rPr lang="en-US" sz="2000" dirty="0">
                <a:sym typeface="Wingdings" panose="05000000000000000000" pitchFamily="2" charset="2"/>
              </a:rPr>
              <a:t> </a:t>
            </a:r>
            <a:r>
              <a:rPr lang="en-US" sz="2000" b="1" i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or </a:t>
            </a:r>
            <a:r>
              <a:rPr lang="en-US" sz="20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colStart:colLast</a:t>
            </a:r>
            <a:r>
              <a:rPr lang="en-US" sz="2000" dirty="0">
                <a:sym typeface="Wingdings" panose="05000000000000000000" pitchFamily="2" charset="2"/>
              </a:rPr>
              <a:t>,</a:t>
            </a:r>
            <a:br>
              <a:rPr lang="en-US" sz="2000" dirty="0">
                <a:sym typeface="Wingdings" panose="05000000000000000000" pitchFamily="2" charset="2"/>
              </a:rPr>
            </a:br>
            <a:r>
              <a:rPr lang="en-US" sz="2000" dirty="0">
                <a:sym typeface="Wingdings" panose="05000000000000000000" pitchFamily="2" charset="2"/>
              </a:rPr>
              <a:t>		  </a:t>
            </a:r>
            <a:r>
              <a:rPr lang="en-US" sz="2000" b="1" i="1" dirty="0">
                <a:solidFill>
                  <a:srgbClr val="C00000"/>
                </a:solidFill>
                <a:sym typeface="Wingdings" panose="05000000000000000000" pitchFamily="2" charset="2"/>
              </a:rPr>
              <a:t>align = “left</a:t>
            </a:r>
            <a:r>
              <a:rPr lang="en-US" sz="2000" dirty="0">
                <a:sym typeface="Wingdings" panose="05000000000000000000" pitchFamily="2" charset="2"/>
              </a:rPr>
              <a:t>”,       [or “center” or “right”]</a:t>
            </a:r>
            <a:br>
              <a:rPr lang="en-US" sz="2000" dirty="0">
                <a:sym typeface="Wingdings" panose="05000000000000000000" pitchFamily="2" charset="2"/>
              </a:rPr>
            </a:br>
            <a:r>
              <a:rPr lang="en-US" sz="2000" b="1" i="1" dirty="0">
                <a:solidFill>
                  <a:schemeClr val="accent1"/>
                </a:solidFill>
                <a:sym typeface="Wingdings" panose="05000000000000000000" pitchFamily="2" charset="2"/>
              </a:rPr>
              <a:t>             background = “blue”</a:t>
            </a:r>
            <a:br>
              <a:rPr lang="en-US" sz="2000" b="1" i="1" dirty="0">
                <a:solidFill>
                  <a:schemeClr val="accent1"/>
                </a:solidFill>
                <a:sym typeface="Wingdings" panose="05000000000000000000" pitchFamily="2" charset="2"/>
              </a:rPr>
            </a:br>
            <a:r>
              <a:rPr lang="en-US" sz="2000" dirty="0">
                <a:sym typeface="Wingdings" panose="05000000000000000000" pitchFamily="2" charset="2"/>
              </a:rPr>
              <a:t>             </a:t>
            </a:r>
            <a:r>
              <a:rPr lang="en-US" sz="2000" b="1" i="1" dirty="0">
                <a:solidFill>
                  <a:srgbClr val="7030A0"/>
                </a:solidFill>
                <a:sym typeface="Wingdings" panose="05000000000000000000" pitchFamily="2" charset="2"/>
              </a:rPr>
              <a:t>color = “white”</a:t>
            </a:r>
            <a:br>
              <a:rPr lang="en-US" sz="2000" b="1" i="1" dirty="0">
                <a:solidFill>
                  <a:srgbClr val="7030A0"/>
                </a:solidFill>
                <a:sym typeface="Wingdings" panose="05000000000000000000" pitchFamily="2" charset="2"/>
              </a:rPr>
            </a:br>
            <a:r>
              <a:rPr lang="en-US" sz="2000" dirty="0">
                <a:sym typeface="Wingdings" panose="05000000000000000000" pitchFamily="2" charset="2"/>
              </a:rPr>
              <a:t>             </a:t>
            </a:r>
            <a:r>
              <a:rPr lang="en-US" sz="2000" b="1" i="1" dirty="0">
                <a:solidFill>
                  <a:schemeClr val="accent5">
                    <a:lumMod val="50000"/>
                  </a:schemeClr>
                </a:solidFill>
                <a:sym typeface="Wingdings" panose="05000000000000000000" pitchFamily="2" charset="2"/>
              </a:rPr>
              <a:t>angle = 45</a:t>
            </a:r>
            <a:br>
              <a:rPr lang="en-US" sz="2000" dirty="0">
                <a:sym typeface="Wingdings" panose="05000000000000000000" pitchFamily="2" charset="2"/>
              </a:rPr>
            </a:br>
            <a:r>
              <a:rPr lang="en-US" sz="2000" dirty="0">
                <a:sym typeface="Wingdings" panose="05000000000000000000" pitchFamily="2" charset="2"/>
              </a:rPr>
              <a:t>             </a:t>
            </a:r>
            <a:r>
              <a:rPr lang="en-US" sz="2000" b="1" i="1" dirty="0">
                <a:sym typeface="Wingdings" panose="05000000000000000000" pitchFamily="2" charset="2"/>
              </a:rPr>
              <a:t>bold/italic/underline/strikeout = TRUE/FALSE</a:t>
            </a:r>
            <a:endParaRPr lang="en-US" sz="2000" b="1" i="1" dirty="0"/>
          </a:p>
        </p:txBody>
      </p:sp>
    </p:spTree>
    <p:extLst>
      <p:ext uri="{BB962C8B-B14F-4D97-AF65-F5344CB8AC3E}">
        <p14:creationId xmlns:p14="http://schemas.microsoft.com/office/powerpoint/2010/main" val="569527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Creating a Table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0784"/>
          <a:stretch/>
        </p:blipFill>
        <p:spPr>
          <a:xfrm>
            <a:off x="290268" y="2451732"/>
            <a:ext cx="6206867" cy="12172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269" y="4229547"/>
            <a:ext cx="6206867" cy="23657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137868" y="2972751"/>
            <a:ext cx="4472940" cy="1786890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290269" y="1981200"/>
            <a:ext cx="2437691" cy="3829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First define </a:t>
            </a:r>
            <a:r>
              <a:rPr lang="en-US" dirty="0" err="1"/>
              <a:t>tibble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90269" y="3756655"/>
            <a:ext cx="3885491" cy="4728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 </a:t>
            </a:r>
            <a:r>
              <a:rPr lang="en-US" dirty="0" err="1"/>
              <a:t>tibble</a:t>
            </a:r>
            <a:r>
              <a:rPr lang="en-US" dirty="0"/>
              <a:t> in </a:t>
            </a:r>
            <a:r>
              <a:rPr lang="en-US" dirty="0" err="1"/>
              <a:t>kable</a:t>
            </a:r>
            <a:r>
              <a:rPr lang="en-US" dirty="0"/>
              <a:t> function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290268" y="2451732"/>
            <a:ext cx="2437691" cy="3829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2427390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Widgets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6794968" cy="3678303"/>
          </a:xfrm>
        </p:spPr>
        <p:txBody>
          <a:bodyPr/>
          <a:lstStyle/>
          <a:p>
            <a:r>
              <a:rPr lang="en-US" dirty="0"/>
              <a:t>HTML Widgets</a:t>
            </a:r>
          </a:p>
          <a:p>
            <a:pPr lvl="1"/>
            <a:r>
              <a:rPr lang="en-US" dirty="0"/>
              <a:t>Developed by </a:t>
            </a:r>
            <a:r>
              <a:rPr lang="en-US" dirty="0" err="1"/>
              <a:t>RStudio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Binds JS &amp; R</a:t>
            </a:r>
          </a:p>
          <a:p>
            <a:pPr lvl="1"/>
            <a:r>
              <a:rPr lang="en-US" dirty="0"/>
              <a:t>JS libraries make building charts &amp; maps easier</a:t>
            </a:r>
          </a:p>
          <a:p>
            <a:pPr lvl="1"/>
            <a:r>
              <a:rPr lang="en-US" dirty="0"/>
              <a:t>Easier than D3 </a:t>
            </a:r>
            <a:r>
              <a:rPr lang="en-US" dirty="0">
                <a:sym typeface="Wingdings" panose="05000000000000000000" pitchFamily="2" charset="2"/>
              </a:rPr>
              <a:t> must know browser</a:t>
            </a:r>
            <a:endParaRPr lang="en-US" dirty="0"/>
          </a:p>
        </p:txBody>
      </p:sp>
      <p:pic>
        <p:nvPicPr>
          <p:cNvPr id="7170" name="Picture 2" descr="Image result for widget carto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6160" y="2431732"/>
            <a:ext cx="4418133" cy="287178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77285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Widget 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684624"/>
          </a:xfrm>
        </p:spPr>
        <p:txBody>
          <a:bodyPr/>
          <a:lstStyle/>
          <a:p>
            <a:r>
              <a:rPr lang="en-US" dirty="0"/>
              <a:t>Collection of R packages to build interactive charts, maps, etc.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3316936"/>
              </p:ext>
            </p:extLst>
          </p:nvPr>
        </p:nvGraphicFramePr>
        <p:xfrm>
          <a:off x="581192" y="3117214"/>
          <a:ext cx="9509760" cy="223418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01952">
                  <a:extLst>
                    <a:ext uri="{9D8B030D-6E8A-4147-A177-3AD203B41FA5}">
                      <a16:colId xmlns:a16="http://schemas.microsoft.com/office/drawing/2014/main" val="2249167596"/>
                    </a:ext>
                  </a:extLst>
                </a:gridCol>
                <a:gridCol w="1901952">
                  <a:extLst>
                    <a:ext uri="{9D8B030D-6E8A-4147-A177-3AD203B41FA5}">
                      <a16:colId xmlns:a16="http://schemas.microsoft.com/office/drawing/2014/main" val="3789591136"/>
                    </a:ext>
                  </a:extLst>
                </a:gridCol>
                <a:gridCol w="1901952">
                  <a:extLst>
                    <a:ext uri="{9D8B030D-6E8A-4147-A177-3AD203B41FA5}">
                      <a16:colId xmlns:a16="http://schemas.microsoft.com/office/drawing/2014/main" val="568070522"/>
                    </a:ext>
                  </a:extLst>
                </a:gridCol>
                <a:gridCol w="1901952">
                  <a:extLst>
                    <a:ext uri="{9D8B030D-6E8A-4147-A177-3AD203B41FA5}">
                      <a16:colId xmlns:a16="http://schemas.microsoft.com/office/drawing/2014/main" val="704721747"/>
                    </a:ext>
                  </a:extLst>
                </a:gridCol>
                <a:gridCol w="1901952">
                  <a:extLst>
                    <a:ext uri="{9D8B030D-6E8A-4147-A177-3AD203B41FA5}">
                      <a16:colId xmlns:a16="http://schemas.microsoft.com/office/drawing/2014/main" val="3152026191"/>
                    </a:ext>
                  </a:extLst>
                </a:gridCol>
              </a:tblGrid>
              <a:tr h="3466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Library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Charts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Maps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Networks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Tables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86375323"/>
                  </a:ext>
                </a:extLst>
              </a:tr>
              <a:tr h="3466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Leaflet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 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X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 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 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61837599"/>
                  </a:ext>
                </a:extLst>
              </a:tr>
              <a:tr h="3466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DT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 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 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 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X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51548697"/>
                  </a:ext>
                </a:extLst>
              </a:tr>
              <a:tr h="3466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Plotly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X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X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 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 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80944441"/>
                  </a:ext>
                </a:extLst>
              </a:tr>
              <a:tr h="3466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Highcharter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X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X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 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 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19512941"/>
                  </a:ext>
                </a:extLst>
              </a:tr>
              <a:tr h="3466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visNetwork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 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 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X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 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951321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01040" y="5699760"/>
            <a:ext cx="9174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NOTE:  </a:t>
            </a:r>
            <a:r>
              <a:rPr lang="en-US" i="1" dirty="0" err="1"/>
              <a:t>Highcharter</a:t>
            </a:r>
            <a:r>
              <a:rPr lang="en-US" i="1" dirty="0"/>
              <a:t> NOT free for government or commercial uses</a:t>
            </a:r>
          </a:p>
        </p:txBody>
      </p:sp>
    </p:spTree>
    <p:extLst>
      <p:ext uri="{BB962C8B-B14F-4D97-AF65-F5344CB8AC3E}">
        <p14:creationId xmlns:p14="http://schemas.microsoft.com/office/powerpoint/2010/main" val="30908700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984" y="4813126"/>
            <a:ext cx="3635332" cy="20448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Leaflet </a:t>
            </a:r>
            <a:r>
              <a:rPr lang="en-US" dirty="0" err="1"/>
              <a:t>HTMLwidgets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0272" y="2182555"/>
            <a:ext cx="11029615" cy="144408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Used by </a:t>
            </a:r>
            <a:r>
              <a:rPr lang="en-US" dirty="0" err="1"/>
              <a:t>Github</a:t>
            </a:r>
            <a:r>
              <a:rPr lang="en-US" dirty="0"/>
              <a:t>, Washington Post, NY Times, OpenStreetMap, Flickr</a:t>
            </a:r>
          </a:p>
          <a:p>
            <a:pPr lvl="0"/>
            <a:r>
              <a:rPr lang="en-US" dirty="0"/>
              <a:t>Embed in </a:t>
            </a:r>
            <a:r>
              <a:rPr lang="en-US" dirty="0" err="1"/>
              <a:t>RMarkdown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</a:t>
            </a:r>
            <a:r>
              <a:rPr lang="en-US" dirty="0" err="1"/>
              <a:t>html_document</a:t>
            </a:r>
            <a:r>
              <a:rPr lang="en-US" dirty="0"/>
              <a:t> for dynamic interaction</a:t>
            </a:r>
          </a:p>
          <a:p>
            <a:pPr lvl="1"/>
            <a:r>
              <a:rPr lang="en-US" dirty="0"/>
              <a:t>pdf creates a snapshot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433" y="3279107"/>
            <a:ext cx="2143125" cy="214312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5983" y="4093242"/>
            <a:ext cx="2724825" cy="239385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8312" y="3019948"/>
            <a:ext cx="3032760" cy="30327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2" descr="Image result for github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4327" y="2672509"/>
            <a:ext cx="1316481" cy="1316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3200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Markdown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1828800"/>
            <a:ext cx="5514808" cy="493122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Language developed in 2004</a:t>
            </a:r>
          </a:p>
          <a:p>
            <a:pPr lvl="1"/>
            <a:r>
              <a:rPr lang="en-US" dirty="0"/>
              <a:t>John Gruber and Aaron Swartz</a:t>
            </a:r>
          </a:p>
          <a:p>
            <a:pPr lvl="1"/>
            <a:r>
              <a:rPr lang="en-US" dirty="0"/>
              <a:t>Wanted to markup blogs without writing html</a:t>
            </a:r>
          </a:p>
          <a:p>
            <a:r>
              <a:rPr lang="en-US" dirty="0"/>
              <a:t>Markdown used to format text</a:t>
            </a:r>
          </a:p>
          <a:p>
            <a:pPr lvl="1"/>
            <a:r>
              <a:rPr lang="en-US" dirty="0" err="1"/>
              <a:t>Github</a:t>
            </a:r>
            <a:endParaRPr lang="en-US" dirty="0"/>
          </a:p>
          <a:p>
            <a:pPr lvl="1"/>
            <a:r>
              <a:rPr lang="en-US" dirty="0" err="1"/>
              <a:t>Reddit</a:t>
            </a:r>
            <a:endParaRPr lang="en-US" dirty="0"/>
          </a:p>
          <a:p>
            <a:pPr lvl="1"/>
            <a:r>
              <a:rPr lang="en-US" dirty="0" err="1"/>
              <a:t>StackExchange</a:t>
            </a:r>
            <a:endParaRPr lang="en-US" dirty="0"/>
          </a:p>
          <a:p>
            <a:pPr lvl="1"/>
            <a:r>
              <a:rPr lang="en-US" dirty="0"/>
              <a:t>Trello</a:t>
            </a:r>
          </a:p>
          <a:p>
            <a:pPr lvl="1"/>
            <a:r>
              <a:rPr lang="en-US" dirty="0"/>
              <a:t>Airbnb (R Markdown)</a:t>
            </a:r>
          </a:p>
        </p:txBody>
      </p:sp>
      <p:pic>
        <p:nvPicPr>
          <p:cNvPr id="2050" name="Picture 2" descr="Image result for githu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2975" y="2301240"/>
            <a:ext cx="1783080" cy="1783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reddit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909371" y="3456759"/>
            <a:ext cx="1650068" cy="1786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7237" y="5153977"/>
            <a:ext cx="4167168" cy="1155383"/>
          </a:xfrm>
          <a:prstGeom prst="rect">
            <a:avLst/>
          </a:prstGeom>
        </p:spPr>
      </p:pic>
      <p:pic>
        <p:nvPicPr>
          <p:cNvPr id="2064" name="Picture 16" descr="Image result for trello logo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3105" y="2133842"/>
            <a:ext cx="2944678" cy="905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Related imag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4151" y="3849628"/>
            <a:ext cx="2877185" cy="1928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1437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Leaflet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134" y="3193144"/>
            <a:ext cx="11029615" cy="3678303"/>
          </a:xfrm>
        </p:spPr>
        <p:txBody>
          <a:bodyPr>
            <a:normAutofit fontScale="92500" lnSpcReduction="10000"/>
          </a:bodyPr>
          <a:lstStyle/>
          <a:p>
            <a:r>
              <a:rPr lang="en-US" i="1" dirty="0" err="1"/>
              <a:t>pacman</a:t>
            </a:r>
            <a:r>
              <a:rPr lang="en-US" i="1" dirty="0"/>
              <a:t>::</a:t>
            </a:r>
            <a:r>
              <a:rPr lang="en-US" i="1" dirty="0" err="1"/>
              <a:t>p_load</a:t>
            </a:r>
            <a:r>
              <a:rPr lang="en-US" i="1" dirty="0"/>
              <a:t>(</a:t>
            </a:r>
            <a:r>
              <a:rPr lang="en-US" i="1" dirty="0" err="1"/>
              <a:t>tidyverse</a:t>
            </a:r>
            <a:r>
              <a:rPr lang="en-US" i="1" dirty="0"/>
              <a:t>, maps, leaflet)</a:t>
            </a:r>
            <a:endParaRPr lang="en-US" dirty="0"/>
          </a:p>
          <a:p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mapStates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= map("state", fill = TRUE, plot = FALSE) </a:t>
            </a:r>
            <a:r>
              <a:rPr lang="en-US" i="1" dirty="0"/>
              <a:t>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must create a map file</a:t>
            </a:r>
          </a:p>
          <a:p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mapStates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%&gt;%</a:t>
            </a:r>
            <a:endParaRPr lang="en-US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leaflet() %&gt;%</a:t>
            </a:r>
          </a:p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  </a:t>
            </a:r>
            <a:r>
              <a:rPr lang="en-US" b="1" dirty="0" err="1">
                <a:solidFill>
                  <a:schemeClr val="accent5">
                    <a:lumMod val="50000"/>
                  </a:schemeClr>
                </a:solidFill>
              </a:rPr>
              <a:t>addTiles</a:t>
            </a:r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()  </a:t>
            </a:r>
            <a:r>
              <a:rPr lang="en-US" i="1" dirty="0"/>
              <a:t>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 If no provider tile specified then </a:t>
            </a:r>
            <a:r>
              <a:rPr lang="en-US" dirty="0" err="1"/>
              <a:t>OpenStreetMap</a:t>
            </a:r>
            <a:r>
              <a:rPr lang="en-US" dirty="0"/>
              <a:t> is used</a:t>
            </a:r>
          </a:p>
          <a:p>
            <a:r>
              <a:rPr lang="en-US" i="1" dirty="0"/>
              <a:t>                             </a:t>
            </a:r>
            <a:r>
              <a:rPr lang="en-US" i="1" dirty="0" err="1"/>
              <a:t>addProviderTiles</a:t>
            </a:r>
            <a:r>
              <a:rPr lang="en-US" i="1" dirty="0"/>
              <a:t>(…)  </a:t>
            </a:r>
            <a:r>
              <a:rPr lang="en-US" dirty="0"/>
              <a:t>used instead of </a:t>
            </a:r>
            <a:r>
              <a:rPr lang="en-US" dirty="0" err="1"/>
              <a:t>addTiles</a:t>
            </a:r>
            <a:r>
              <a:rPr lang="en-US" dirty="0"/>
              <a:t> to customize</a:t>
            </a:r>
          </a:p>
          <a:p>
            <a:endParaRPr lang="en-US" dirty="0"/>
          </a:p>
        </p:txBody>
      </p:sp>
      <p:pic>
        <p:nvPicPr>
          <p:cNvPr id="10242" name="Picture 2" descr="Image result for leaflet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5098" y="1715956"/>
            <a:ext cx="5715000" cy="151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DC91515-001F-436D-87AD-E904D058C5A8}"/>
              </a:ext>
            </a:extLst>
          </p:cNvPr>
          <p:cNvSpPr txBox="1"/>
          <p:nvPr/>
        </p:nvSpPr>
        <p:spPr>
          <a:xfrm>
            <a:off x="268941" y="6481482"/>
            <a:ext cx="11746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Additional examples may be found at </a:t>
            </a:r>
            <a:r>
              <a:rPr lang="en-US" dirty="0">
                <a:hlinkClick r:id="rId3"/>
              </a:rPr>
              <a:t>https://bookdown.org/nicohahn/making_maps_with_r5/docs/tmap.html#related-links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289796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Map Using Leaflet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039806"/>
            <a:ext cx="5857708" cy="4951544"/>
          </a:xfrm>
        </p:spPr>
        <p:txBody>
          <a:bodyPr>
            <a:normAutofit fontScale="85000" lnSpcReduction="10000"/>
          </a:bodyPr>
          <a:lstStyle/>
          <a:p>
            <a:r>
              <a:rPr lang="en-US" i="1" dirty="0"/>
              <a:t>#### Map of the US</a:t>
            </a:r>
          </a:p>
          <a:p>
            <a:r>
              <a:rPr lang="en-US" i="1" dirty="0"/>
              <a:t>```{r basic-leaflet-us, echo=FALSE}</a:t>
            </a:r>
          </a:p>
          <a:p>
            <a:r>
              <a:rPr lang="en-US" i="1" dirty="0" err="1"/>
              <a:t>pacman</a:t>
            </a:r>
            <a:r>
              <a:rPr lang="en-US" i="1" dirty="0"/>
              <a:t>::</a:t>
            </a:r>
            <a:r>
              <a:rPr lang="en-US" i="1" dirty="0" err="1"/>
              <a:t>p_load</a:t>
            </a:r>
            <a:r>
              <a:rPr lang="en-US" i="1" dirty="0"/>
              <a:t>(leaflet, maps)</a:t>
            </a:r>
          </a:p>
          <a:p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mapStates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=  map("state", fill = TRUE, plot = FALSE)</a:t>
            </a:r>
          </a:p>
          <a:p>
            <a:endParaRPr lang="en-US" b="1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mapStates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%&gt;%</a:t>
            </a:r>
          </a:p>
          <a:p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leaflet() %&gt;%</a:t>
            </a:r>
          </a:p>
          <a:p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 </a:t>
            </a:r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addPolygons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</a:t>
            </a:r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fillColor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= </a:t>
            </a:r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topo.colors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(10, alpha = NULL), stroke = FALSE)</a:t>
            </a:r>
          </a:p>
          <a:p>
            <a:r>
              <a:rPr lang="en-US" i="1" dirty="0"/>
              <a:t>```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8900" y="2039806"/>
            <a:ext cx="5635479" cy="4265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3783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Map Markers in Leaflet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Available markers: Map markers, Circle Markers, Line Markers</a:t>
            </a:r>
          </a:p>
          <a:p>
            <a:pPr marL="306000" lvl="1"/>
            <a:r>
              <a:rPr lang="en-US" sz="2800" dirty="0"/>
              <a:t>Use </a:t>
            </a:r>
            <a:r>
              <a:rPr lang="en-US" sz="2800" b="1" i="1" dirty="0" err="1">
                <a:solidFill>
                  <a:srgbClr val="7030A0"/>
                </a:solidFill>
              </a:rPr>
              <a:t>htmltools</a:t>
            </a:r>
            <a:r>
              <a:rPr lang="en-US" sz="2800" dirty="0"/>
              <a:t> package to customize </a:t>
            </a:r>
            <a:r>
              <a:rPr lang="en-US" sz="2800" b="1" i="1" dirty="0">
                <a:solidFill>
                  <a:schemeClr val="accent5">
                    <a:lumMod val="50000"/>
                  </a:schemeClr>
                </a:solidFill>
              </a:rPr>
              <a:t>popups</a:t>
            </a:r>
            <a:r>
              <a:rPr lang="en-US" sz="2800" dirty="0"/>
              <a:t> and </a:t>
            </a:r>
            <a:r>
              <a:rPr lang="en-US" sz="2800" b="1" i="1" dirty="0">
                <a:solidFill>
                  <a:schemeClr val="accent5">
                    <a:lumMod val="50000"/>
                  </a:schemeClr>
                </a:solidFill>
              </a:rPr>
              <a:t>labels</a:t>
            </a:r>
            <a:r>
              <a:rPr lang="en-US" sz="2800" dirty="0"/>
              <a:t> using html</a:t>
            </a:r>
          </a:p>
          <a:p>
            <a:pPr marL="306000" lvl="1"/>
            <a:r>
              <a:rPr lang="en-US" sz="2800" dirty="0"/>
              <a:t>Use formatted string (</a:t>
            </a:r>
            <a:r>
              <a:rPr lang="en-US" sz="2800" dirty="0" err="1"/>
              <a:t>sprintf</a:t>
            </a:r>
            <a:r>
              <a:rPr lang="en-US" sz="2800"/>
              <a:t>) </a:t>
            </a:r>
            <a:r>
              <a:rPr lang="en-US" sz="2800">
                <a:sym typeface="Wingdings" panose="05000000000000000000" pitchFamily="2" charset="2"/>
              </a:rPr>
              <a:t> </a:t>
            </a:r>
            <a:r>
              <a:rPr lang="en-US" sz="2800" dirty="0">
                <a:sym typeface="Wingdings" panose="05000000000000000000" pitchFamily="2" charset="2"/>
              </a:rPr>
              <a:t>%s, %f &amp; %g</a:t>
            </a: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4897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678560"/>
            <a:ext cx="11029616" cy="1013800"/>
          </a:xfrm>
        </p:spPr>
        <p:txBody>
          <a:bodyPr/>
          <a:lstStyle/>
          <a:p>
            <a:r>
              <a:rPr lang="en-US" dirty="0"/>
              <a:t>NYC Landmarks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2" y="1828800"/>
            <a:ext cx="5848350" cy="4402544"/>
          </a:xfrm>
          <a:prstGeom prst="rect">
            <a:avLst/>
          </a:prstGeom>
        </p:spPr>
      </p:pic>
      <p:sp>
        <p:nvSpPr>
          <p:cNvPr id="7" name="Left Arrow Callout 6"/>
          <p:cNvSpPr/>
          <p:nvPr/>
        </p:nvSpPr>
        <p:spPr>
          <a:xfrm>
            <a:off x="6038850" y="1652569"/>
            <a:ext cx="6153150" cy="2351882"/>
          </a:xfrm>
          <a:prstGeom prst="leftArrowCallout">
            <a:avLst>
              <a:gd name="adj1" fmla="val 12387"/>
              <a:gd name="adj2" fmla="val 12024"/>
              <a:gd name="adj3" fmla="val 21238"/>
              <a:gd name="adj4" fmla="val 8444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Names of attributes followed by set of values. </a:t>
            </a:r>
            <a:r>
              <a:rPr lang="en-US" sz="2000" dirty="0" err="1">
                <a:ea typeface="Calibri" panose="020F0502020204030204" pitchFamily="34" charset="0"/>
                <a:cs typeface="Times New Roman" panose="02020603050405020304" pitchFamily="18" charset="0"/>
              </a:rPr>
              <a:t>textConnection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 sets up values.</a:t>
            </a:r>
            <a:endParaRPr lang="en-US" sz="20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NOTE:  Only an “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Enter</a:t>
            </a: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” (i.e., new line) separates each entry/observational unit NOT a comma.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Entire </a:t>
            </a:r>
            <a:r>
              <a:rPr lang="en-US" sz="20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textConnection</a:t>
            </a: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is enclosed in only 1 set of  “” (double-quotes)</a:t>
            </a:r>
          </a:p>
        </p:txBody>
      </p:sp>
      <p:sp>
        <p:nvSpPr>
          <p:cNvPr id="8" name="Left Arrow Callout 7"/>
          <p:cNvSpPr/>
          <p:nvPr/>
        </p:nvSpPr>
        <p:spPr>
          <a:xfrm>
            <a:off x="5425440" y="4041320"/>
            <a:ext cx="6614160" cy="676938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750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Use </a:t>
            </a:r>
            <a:r>
              <a:rPr lang="en-US" sz="20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sprintf</a:t>
            </a: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to format labels.  Must also apply results to a “list” </a:t>
            </a: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lapply</a:t>
            </a: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20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htmltools</a:t>
            </a: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::HTML)</a:t>
            </a:r>
          </a:p>
        </p:txBody>
      </p:sp>
      <p:sp>
        <p:nvSpPr>
          <p:cNvPr id="9" name="Left Arrow Callout 8"/>
          <p:cNvSpPr/>
          <p:nvPr/>
        </p:nvSpPr>
        <p:spPr>
          <a:xfrm>
            <a:off x="5791200" y="4789809"/>
            <a:ext cx="6400800" cy="1562100"/>
          </a:xfrm>
          <a:prstGeom prst="leftArrowCallout">
            <a:avLst>
              <a:gd name="adj1" fmla="val 13235"/>
              <a:gd name="adj2" fmla="val 16979"/>
              <a:gd name="adj3" fmla="val 25000"/>
              <a:gd name="adj4" fmla="val 839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Set the center Longitude and Latitude in which to display/view map.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Must also include a zoom.  Without </a:t>
            </a:r>
            <a:r>
              <a:rPr lang="en-US" sz="20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zoomSnap</a:t>
            </a: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option, zoom can only be whole numbers</a:t>
            </a:r>
          </a:p>
        </p:txBody>
      </p:sp>
      <p:sp>
        <p:nvSpPr>
          <p:cNvPr id="10" name="Up Arrow Callout 9"/>
          <p:cNvSpPr/>
          <p:nvPr/>
        </p:nvSpPr>
        <p:spPr>
          <a:xfrm>
            <a:off x="118277" y="5811706"/>
            <a:ext cx="5244298" cy="1082938"/>
          </a:xfrm>
          <a:prstGeom prst="upArrowCallout">
            <a:avLst>
              <a:gd name="adj1" fmla="val 14474"/>
              <a:gd name="adj2" fmla="val 12170"/>
              <a:gd name="adj3" fmla="val 11626"/>
              <a:gd name="adj4" fmla="val 726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~ required to reference dataset’s variable.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label and popups display as defined in </a:t>
            </a:r>
            <a:r>
              <a:rPr lang="en-US" sz="20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sprintf</a:t>
            </a:r>
            <a:endParaRPr lang="en-US" sz="20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1465312" y="2675046"/>
            <a:ext cx="533873" cy="374848"/>
          </a:xfrm>
          <a:prstGeom prst="ellipse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012621" y="2675046"/>
            <a:ext cx="614573" cy="374848"/>
          </a:xfrm>
          <a:prstGeom prst="ellipse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726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3" grpId="0" animBg="1"/>
      <p:bldP spid="1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NYC Output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09874" y="1943100"/>
            <a:ext cx="7381875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9161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Negative Longitude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009047"/>
            <a:ext cx="11029615" cy="2029554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en-US" dirty="0"/>
              <a:t>Why is longitude negative?</a:t>
            </a:r>
          </a:p>
          <a:p>
            <a:pPr lvl="1"/>
            <a:r>
              <a:rPr lang="en-US" dirty="0"/>
              <a:t>Longitude is defined at Greenwich, England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 Everything to the East is positive (up to 180-degrees).  Everything to the West is negative (also, up to 180-degrees).</a:t>
            </a:r>
          </a:p>
          <a:p>
            <a:pPr lvl="1"/>
            <a:r>
              <a:rPr lang="en-US" dirty="0"/>
              <a:t>Latitude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Toward North Pole is positive (up to 90-degrees). Toward South Pole is negative (also, up to 90-degrees).</a:t>
            </a:r>
          </a:p>
          <a:p>
            <a:endParaRPr lang="en-US" dirty="0"/>
          </a:p>
        </p:txBody>
      </p:sp>
      <p:pic>
        <p:nvPicPr>
          <p:cNvPr id="11266" name="Picture 2" descr="Image result for longitude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143250" y="3862090"/>
            <a:ext cx="5810250" cy="2995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59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6357D-0FB8-49A4-BD70-7CED9FB6E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PDF with Leaflet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3BAF6-AF77-4890-829F-1D23CF490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lvl="1"/>
            <a:r>
              <a:rPr lang="en-US" dirty="0">
                <a:sym typeface="Wingdings" panose="05000000000000000000" pitchFamily="2" charset="2"/>
              </a:rPr>
              <a:t>Use </a:t>
            </a:r>
            <a:r>
              <a:rPr lang="en-US" b="1" dirty="0">
                <a:solidFill>
                  <a:srgbClr val="7030A0"/>
                </a:solidFill>
                <a:sym typeface="Wingdings" panose="05000000000000000000" pitchFamily="2" charset="2"/>
              </a:rPr>
              <a:t>webshot2</a:t>
            </a:r>
            <a:r>
              <a:rPr lang="en-US" dirty="0">
                <a:sym typeface="Wingdings" panose="05000000000000000000" pitchFamily="2" charset="2"/>
              </a:rPr>
              <a:t> package</a:t>
            </a:r>
          </a:p>
          <a:p>
            <a:pPr lvl="2"/>
            <a:r>
              <a:rPr lang="en-US" dirty="0">
                <a:sym typeface="Wingdings" panose="05000000000000000000" pitchFamily="2" charset="2"/>
              </a:rPr>
              <a:t>NOTE: Older versions of r use </a:t>
            </a:r>
            <a:r>
              <a:rPr lang="en-US" dirty="0" err="1">
                <a:sym typeface="Wingdings" panose="05000000000000000000" pitchFamily="2" charset="2"/>
              </a:rPr>
              <a:t>webshot’s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phantom_js</a:t>
            </a:r>
            <a:r>
              <a:rPr lang="en-US" dirty="0">
                <a:sym typeface="Wingdings" panose="05000000000000000000" pitchFamily="2" charset="2"/>
              </a:rPr>
              <a:t>: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b="1" dirty="0" err="1">
                <a:solidFill>
                  <a:srgbClr val="7030A0"/>
                </a:solidFill>
                <a:sym typeface="Wingdings" panose="05000000000000000000" pitchFamily="2" charset="2"/>
              </a:rPr>
              <a:t>webshot</a:t>
            </a:r>
            <a:r>
              <a:rPr lang="en-US" b="1" dirty="0">
                <a:solidFill>
                  <a:srgbClr val="7030A0"/>
                </a:solidFill>
                <a:sym typeface="Wingdings" panose="05000000000000000000" pitchFamily="2" charset="2"/>
              </a:rPr>
              <a:t>::</a:t>
            </a:r>
            <a:r>
              <a:rPr lang="en-US" b="1" dirty="0" err="1">
                <a:solidFill>
                  <a:srgbClr val="7030A0"/>
                </a:solidFill>
                <a:sym typeface="Wingdings" panose="05000000000000000000" pitchFamily="2" charset="2"/>
              </a:rPr>
              <a:t>phantom_js</a:t>
            </a:r>
            <a:r>
              <a:rPr lang="en-US" b="1" dirty="0">
                <a:solidFill>
                  <a:srgbClr val="7030A0"/>
                </a:solidFill>
                <a:sym typeface="Wingdings" panose="05000000000000000000" pitchFamily="2" charset="2"/>
              </a:rPr>
              <a:t>()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Take a screenshot and save to a pdf</a:t>
            </a:r>
          </a:p>
          <a:p>
            <a:pPr lvl="2"/>
            <a:r>
              <a:rPr lang="en-US" b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htmlwidgets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::</a:t>
            </a:r>
            <a:r>
              <a:rPr lang="en-US" b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saveWidget</a:t>
            </a:r>
            <a:r>
              <a:rPr lang="en-US" dirty="0">
                <a:sym typeface="Wingdings" panose="05000000000000000000" pitchFamily="2" charset="2"/>
              </a:rPr>
              <a:t>(</a:t>
            </a:r>
            <a:r>
              <a:rPr lang="en-US" dirty="0" err="1">
                <a:sym typeface="Wingdings" panose="05000000000000000000" pitchFamily="2" charset="2"/>
              </a:rPr>
              <a:t>leaflet_obj</a:t>
            </a:r>
            <a:r>
              <a:rPr lang="en-US" dirty="0">
                <a:sym typeface="Wingdings" panose="05000000000000000000" pitchFamily="2" charset="2"/>
              </a:rPr>
              <a:t>, "temp.html", </a:t>
            </a:r>
            <a:r>
              <a:rPr lang="en-US" dirty="0" err="1">
                <a:sym typeface="Wingdings" panose="05000000000000000000" pitchFamily="2" charset="2"/>
              </a:rPr>
              <a:t>selfcontained</a:t>
            </a:r>
            <a:r>
              <a:rPr lang="en-US" dirty="0">
                <a:sym typeface="Wingdings" panose="05000000000000000000" pitchFamily="2" charset="2"/>
              </a:rPr>
              <a:t> = FALSE)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b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webshot</a:t>
            </a:r>
            <a:r>
              <a:rPr lang="en-US" dirty="0">
                <a:sym typeface="Wingdings" panose="05000000000000000000" pitchFamily="2" charset="2"/>
              </a:rPr>
              <a:t>("temp.html", file = </a:t>
            </a:r>
            <a:r>
              <a:rPr lang="en-US" b="1" dirty="0">
                <a:solidFill>
                  <a:schemeClr val="accent6"/>
                </a:solidFill>
                <a:sym typeface="Wingdings" panose="05000000000000000000" pitchFamily="2" charset="2"/>
              </a:rPr>
              <a:t>“leaflet_PDF.pdf"</a:t>
            </a:r>
            <a:r>
              <a:rPr lang="en-US" dirty="0">
                <a:sym typeface="Wingdings" panose="05000000000000000000" pitchFamily="2" charset="2"/>
              </a:rPr>
              <a:t>, </a:t>
            </a:r>
            <a:r>
              <a:rPr lang="en-US" dirty="0" err="1">
                <a:sym typeface="Wingdings" panose="05000000000000000000" pitchFamily="2" charset="2"/>
              </a:rPr>
              <a:t>cliprect</a:t>
            </a:r>
            <a:r>
              <a:rPr lang="en-US" dirty="0">
                <a:sym typeface="Wingdings" panose="05000000000000000000" pitchFamily="2" charset="2"/>
              </a:rPr>
              <a:t> = "viewport")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Take a screenshot and save as </a:t>
            </a:r>
            <a:r>
              <a:rPr lang="en-US" dirty="0" err="1">
                <a:sym typeface="Wingdings" panose="05000000000000000000" pitchFamily="2" charset="2"/>
              </a:rPr>
              <a:t>png</a:t>
            </a:r>
            <a:r>
              <a:rPr lang="en-US" dirty="0">
                <a:sym typeface="Wingdings" panose="05000000000000000000" pitchFamily="2" charset="2"/>
              </a:rPr>
              <a:t> </a:t>
            </a:r>
          </a:p>
          <a:p>
            <a:pPr lvl="2"/>
            <a:r>
              <a:rPr lang="en-US" dirty="0">
                <a:sym typeface="Wingdings" panose="05000000000000000000" pitchFamily="2" charset="2"/>
              </a:rPr>
              <a:t>Create an </a:t>
            </a:r>
            <a:r>
              <a:rPr lang="en-US" dirty="0" err="1">
                <a:sym typeface="Wingdings" panose="05000000000000000000" pitchFamily="2" charset="2"/>
              </a:rPr>
              <a:t>img</a:t>
            </a:r>
            <a:r>
              <a:rPr lang="en-US" dirty="0">
                <a:sym typeface="Wingdings" panose="05000000000000000000" pitchFamily="2" charset="2"/>
              </a:rPr>
              <a:t> folder and</a:t>
            </a:r>
          </a:p>
          <a:p>
            <a:pPr lvl="2"/>
            <a:r>
              <a:rPr lang="en-US" b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htmlwidgets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::</a:t>
            </a:r>
            <a:r>
              <a:rPr lang="en-US" b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saveWidget</a:t>
            </a:r>
            <a:r>
              <a:rPr lang="en-US" dirty="0">
                <a:sym typeface="Wingdings" panose="05000000000000000000" pitchFamily="2" charset="2"/>
              </a:rPr>
              <a:t>(</a:t>
            </a:r>
            <a:r>
              <a:rPr lang="en-US" dirty="0" err="1">
                <a:sym typeface="Wingdings" panose="05000000000000000000" pitchFamily="2" charset="2"/>
              </a:rPr>
              <a:t>leaflet_obj</a:t>
            </a:r>
            <a:r>
              <a:rPr lang="en-US" dirty="0">
                <a:sym typeface="Wingdings" panose="05000000000000000000" pitchFamily="2" charset="2"/>
              </a:rPr>
              <a:t>, "temp.html", </a:t>
            </a:r>
            <a:r>
              <a:rPr lang="en-US" dirty="0" err="1">
                <a:sym typeface="Wingdings" panose="05000000000000000000" pitchFamily="2" charset="2"/>
              </a:rPr>
              <a:t>selfcontained</a:t>
            </a:r>
            <a:r>
              <a:rPr lang="en-US" dirty="0">
                <a:sym typeface="Wingdings" panose="05000000000000000000" pitchFamily="2" charset="2"/>
              </a:rPr>
              <a:t> = FALSE)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b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webshot</a:t>
            </a:r>
            <a:r>
              <a:rPr lang="en-US" dirty="0">
                <a:sym typeface="Wingdings" panose="05000000000000000000" pitchFamily="2" charset="2"/>
              </a:rPr>
              <a:t>("temp.html", file = </a:t>
            </a:r>
            <a:r>
              <a:rPr lang="en-US" b="1" dirty="0">
                <a:solidFill>
                  <a:srgbClr val="C00000"/>
                </a:solidFill>
                <a:sym typeface="Wingdings" panose="05000000000000000000" pitchFamily="2" charset="2"/>
              </a:rPr>
              <a:t>"</a:t>
            </a:r>
            <a:r>
              <a:rPr lang="en-US" b="1" dirty="0" err="1">
                <a:solidFill>
                  <a:srgbClr val="C00000"/>
                </a:solidFill>
                <a:sym typeface="Wingdings" panose="05000000000000000000" pitchFamily="2" charset="2"/>
              </a:rPr>
              <a:t>img</a:t>
            </a:r>
            <a:r>
              <a:rPr lang="en-US" b="1" dirty="0">
                <a:solidFill>
                  <a:srgbClr val="C00000"/>
                </a:solidFill>
                <a:sym typeface="Wingdings" panose="05000000000000000000" pitchFamily="2" charset="2"/>
              </a:rPr>
              <a:t>/leaflet_image.png"</a:t>
            </a:r>
            <a:r>
              <a:rPr lang="en-US" dirty="0">
                <a:sym typeface="Wingdings" panose="05000000000000000000" pitchFamily="2" charset="2"/>
              </a:rPr>
              <a:t>,  </a:t>
            </a:r>
            <a:r>
              <a:rPr lang="en-US" dirty="0" err="1">
                <a:sym typeface="Wingdings" panose="05000000000000000000" pitchFamily="2" charset="2"/>
              </a:rPr>
              <a:t>cliprect</a:t>
            </a:r>
            <a:r>
              <a:rPr lang="en-US" dirty="0">
                <a:sym typeface="Wingdings" panose="05000000000000000000" pitchFamily="2" charset="2"/>
              </a:rPr>
              <a:t> = "viewport")</a:t>
            </a:r>
          </a:p>
          <a:p>
            <a:pPr marL="630000" lvl="2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450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Image result for tinytex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5538" y="3254359"/>
            <a:ext cx="2418865" cy="2418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1318" y="3611065"/>
            <a:ext cx="1593807" cy="1866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Quarto 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569469"/>
            <a:ext cx="7580671" cy="549795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CRAN repository packages</a:t>
            </a:r>
          </a:p>
          <a:p>
            <a:pPr lvl="1"/>
            <a:r>
              <a:rPr lang="en-US" b="1" i="1" dirty="0">
                <a:solidFill>
                  <a:srgbClr val="7030A0"/>
                </a:solidFill>
              </a:rPr>
              <a:t>quarto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 creates markdown files (.</a:t>
            </a:r>
            <a:r>
              <a:rPr lang="en-US" dirty="0" err="1">
                <a:sym typeface="Wingdings" panose="05000000000000000000" pitchFamily="2" charset="2"/>
              </a:rPr>
              <a:t>qmd</a:t>
            </a:r>
            <a:r>
              <a:rPr lang="en-US" dirty="0">
                <a:sym typeface="Wingdings" panose="05000000000000000000" pitchFamily="2" charset="2"/>
              </a:rPr>
              <a:t> extension)</a:t>
            </a:r>
          </a:p>
          <a:p>
            <a:pPr lvl="1"/>
            <a:r>
              <a:rPr lang="en-US" b="1" i="1" dirty="0" err="1">
                <a:solidFill>
                  <a:srgbClr val="7030A0"/>
                </a:solidFill>
              </a:rPr>
              <a:t>rmarkdown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also installs </a:t>
            </a:r>
            <a:r>
              <a:rPr lang="en-US" b="1" i="1" dirty="0" err="1">
                <a:solidFill>
                  <a:srgbClr val="7030A0"/>
                </a:solidFill>
                <a:sym typeface="Wingdings" panose="05000000000000000000" pitchFamily="2" charset="2"/>
              </a:rPr>
              <a:t>knitr</a:t>
            </a:r>
            <a:endParaRPr lang="en-US" b="1" i="1" dirty="0">
              <a:solidFill>
                <a:srgbClr val="7030A0"/>
              </a:solidFill>
            </a:endParaRPr>
          </a:p>
          <a:p>
            <a:pPr lvl="1"/>
            <a:r>
              <a:rPr lang="en-US" b="1" i="1" dirty="0" err="1">
                <a:solidFill>
                  <a:srgbClr val="7030A0"/>
                </a:solidFill>
              </a:rPr>
              <a:t>tinytex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easily outputs pdf files in markdown</a:t>
            </a:r>
            <a:endParaRPr lang="en-US" dirty="0"/>
          </a:p>
          <a:p>
            <a:pPr lvl="2"/>
            <a:r>
              <a:rPr lang="en-US" dirty="0"/>
              <a:t>&gt;  </a:t>
            </a:r>
            <a:r>
              <a:rPr lang="en-US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tinytex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::</a:t>
            </a:r>
            <a:r>
              <a:rPr lang="en-US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install_tinytex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()  </a:t>
            </a:r>
            <a:r>
              <a:rPr lang="en-US" dirty="0">
                <a:sym typeface="Wingdings" panose="05000000000000000000" pitchFamily="2" charset="2"/>
              </a:rPr>
              <a:t> run after package installed (you may be warned that there will be 2 errors on installation)</a:t>
            </a:r>
          </a:p>
          <a:p>
            <a:pPr lvl="2"/>
            <a:r>
              <a:rPr lang="en-US" dirty="0">
                <a:sym typeface="Wingdings" panose="05000000000000000000" pitchFamily="2" charset="2"/>
              </a:rPr>
              <a:t>&gt; </a:t>
            </a:r>
            <a:r>
              <a:rPr lang="en-US" b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tinytex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::</a:t>
            </a:r>
            <a:r>
              <a:rPr lang="en-US" b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reinstall_tinytex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() </a:t>
            </a:r>
            <a:r>
              <a:rPr lang="en-US" dirty="0">
                <a:sym typeface="Wingdings" panose="05000000000000000000" pitchFamily="2" charset="2"/>
              </a:rPr>
              <a:t> to correct </a:t>
            </a:r>
            <a:r>
              <a:rPr lang="en-US" i="1" dirty="0" err="1">
                <a:sym typeface="Wingdings" panose="05000000000000000000" pitchFamily="2" charset="2"/>
              </a:rPr>
              <a:t>tlmgr</a:t>
            </a:r>
            <a:r>
              <a:rPr lang="en-US" dirty="0">
                <a:sym typeface="Wingdings" panose="05000000000000000000" pitchFamily="2" charset="2"/>
              </a:rPr>
              <a:t> errors</a:t>
            </a:r>
          </a:p>
          <a:p>
            <a:pPr lvl="2"/>
            <a:r>
              <a:rPr lang="en-US" dirty="0">
                <a:sym typeface="Wingdings" panose="05000000000000000000" pitchFamily="2" charset="2"/>
              </a:rPr>
              <a:t> &gt; </a:t>
            </a:r>
            <a:r>
              <a:rPr lang="en-US" sz="2100" b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tinytex</a:t>
            </a:r>
            <a:r>
              <a:rPr lang="en-US" sz="2100" b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:::</a:t>
            </a:r>
            <a:r>
              <a:rPr lang="en-US" sz="2100" b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is_install</a:t>
            </a:r>
            <a:r>
              <a:rPr lang="en-US" sz="2100" b="1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()  </a:t>
            </a:r>
            <a:r>
              <a:rPr lang="en-US" dirty="0">
                <a:sym typeface="Wingdings" panose="05000000000000000000" pitchFamily="2" charset="2"/>
              </a:rPr>
              <a:t> returns TRUE if </a:t>
            </a:r>
            <a:r>
              <a:rPr lang="en-US" dirty="0" err="1">
                <a:sym typeface="Wingdings" panose="05000000000000000000" pitchFamily="2" charset="2"/>
              </a:rPr>
              <a:t>tinytex</a:t>
            </a:r>
            <a:r>
              <a:rPr lang="en-US" dirty="0">
                <a:sym typeface="Wingdings" panose="05000000000000000000" pitchFamily="2" charset="2"/>
              </a:rPr>
              <a:t> installed</a:t>
            </a:r>
          </a:p>
          <a:p>
            <a:pPr lvl="3"/>
            <a:r>
              <a:rPr lang="en-US" dirty="0">
                <a:sym typeface="Wingdings" panose="05000000000000000000" pitchFamily="2" charset="2"/>
              </a:rPr>
              <a:t>NOTE:  There are THREE colons ( : ), not two</a:t>
            </a:r>
          </a:p>
          <a:p>
            <a:pPr lvl="2"/>
            <a:r>
              <a:rPr lang="en-US" dirty="0">
                <a:sym typeface="Wingdings" panose="05000000000000000000" pitchFamily="2" charset="2"/>
              </a:rPr>
              <a:t>Should remove html code chunks</a:t>
            </a:r>
            <a:endParaRPr lang="en-US" dirty="0"/>
          </a:p>
          <a:p>
            <a:pPr lvl="1"/>
            <a:r>
              <a:rPr lang="en-US" b="1" i="1" dirty="0" err="1">
                <a:solidFill>
                  <a:srgbClr val="7030A0"/>
                </a:solidFill>
              </a:rPr>
              <a:t>kableExtra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creates tables in R Markdown</a:t>
            </a:r>
          </a:p>
          <a:p>
            <a:pPr lvl="1"/>
            <a:r>
              <a:rPr lang="en-US" b="1" i="1" dirty="0">
                <a:solidFill>
                  <a:srgbClr val="7030A0"/>
                </a:solidFill>
              </a:rPr>
              <a:t>reticulate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run python code chunks </a:t>
            </a:r>
            <a:endParaRPr lang="en-US" dirty="0"/>
          </a:p>
        </p:txBody>
      </p:sp>
      <p:pic>
        <p:nvPicPr>
          <p:cNvPr id="3074" name="Picture 2" descr="Image result for knitr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341631" y="2206289"/>
            <a:ext cx="1492772" cy="1676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CCFE8761-48A9-4F5C-9A50-850AAF3255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C0D0E"/>
                </a:solidFill>
                <a:effectLst/>
                <a:latin typeface="inherit"/>
              </a:rPr>
              <a:t>htmlwidgets::saveWidget(m, "temp.html", selfcontained = FALSE) webshot("temp.html", file = "m.png", cliprect = "viewport")</a:t>
            </a:r>
            <a:r>
              <a:rPr kumimoji="0" lang="en-US" altLang="en-US" sz="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6" descr="R Interface to Quarto Markdown Publishing System • quarto">
            <a:extLst>
              <a:ext uri="{FF2B5EF4-FFF2-40B4-BE49-F238E27FC236}">
                <a16:creationId xmlns:a16="http://schemas.microsoft.com/office/drawing/2014/main" id="{999E39D8-3397-4B2F-B8B7-24AABA365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2766" y="2031796"/>
            <a:ext cx="1492772" cy="1722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knitr">
            <a:extLst>
              <a:ext uri="{FF2B5EF4-FFF2-40B4-BE49-F238E27FC236}">
                <a16:creationId xmlns:a16="http://schemas.microsoft.com/office/drawing/2014/main" id="{A0396CD8-32A9-4835-BD70-93D6E90905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916132" y="5060447"/>
            <a:ext cx="1509307" cy="1695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198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Quarto Markdown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390" y="2073681"/>
            <a:ext cx="7298473" cy="395904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Developed by Posit as a next generation </a:t>
            </a:r>
            <a:r>
              <a:rPr lang="en-US" dirty="0" err="1"/>
              <a:t>Rmarkdown</a:t>
            </a:r>
            <a:endParaRPr lang="en-US" dirty="0"/>
          </a:p>
          <a:p>
            <a:pPr lvl="1"/>
            <a:r>
              <a:rPr lang="en-US" dirty="0"/>
              <a:t>RStudio already bundles </a:t>
            </a:r>
            <a:r>
              <a:rPr lang="en-US" dirty="0" err="1"/>
              <a:t>Pandoc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required for Quarto</a:t>
            </a:r>
          </a:p>
          <a:p>
            <a:pPr lvl="2"/>
            <a:r>
              <a:rPr lang="en-US" dirty="0" err="1">
                <a:sym typeface="Wingdings" panose="05000000000000000000" pitchFamily="2" charset="2"/>
              </a:rPr>
              <a:t>Pandoc</a:t>
            </a:r>
            <a:r>
              <a:rPr lang="en-US" dirty="0">
                <a:sym typeface="Wingdings" panose="05000000000000000000" pitchFamily="2" charset="2"/>
              </a:rPr>
              <a:t> is a Haskell library for converting one markup format to another: e.g., Markdown to HTML or </a:t>
            </a:r>
            <a:r>
              <a:rPr lang="en-US" dirty="0" err="1">
                <a:sym typeface="Wingdings" panose="05000000000000000000" pitchFamily="2" charset="2"/>
              </a:rPr>
              <a:t>LaTex</a:t>
            </a:r>
            <a:r>
              <a:rPr lang="en-US" dirty="0">
                <a:sym typeface="Wingdings" panose="05000000000000000000" pitchFamily="2" charset="2"/>
              </a:rPr>
              <a:t> or Word</a:t>
            </a:r>
          </a:p>
          <a:p>
            <a:pPr lvl="1"/>
            <a:r>
              <a:rPr lang="en-US" dirty="0"/>
              <a:t>Quarto </a:t>
            </a:r>
            <a:r>
              <a:rPr lang="en-US" dirty="0" err="1"/>
              <a:t>cheatsheet</a:t>
            </a:r>
            <a:endParaRPr lang="en-US" dirty="0"/>
          </a:p>
          <a:p>
            <a:r>
              <a:rPr lang="en-US" dirty="0"/>
              <a:t>Easily convert .</a:t>
            </a:r>
            <a:r>
              <a:rPr lang="en-US" dirty="0" err="1"/>
              <a:t>qmd</a:t>
            </a:r>
            <a:r>
              <a:rPr lang="en-US" dirty="0"/>
              <a:t> files</a:t>
            </a:r>
          </a:p>
          <a:p>
            <a:pPr lvl="1"/>
            <a:r>
              <a:rPr lang="en-US" dirty="0"/>
              <a:t>html</a:t>
            </a:r>
          </a:p>
          <a:p>
            <a:pPr lvl="1"/>
            <a:r>
              <a:rPr lang="en-US" dirty="0"/>
              <a:t>pdf</a:t>
            </a:r>
          </a:p>
          <a:p>
            <a:pPr lvl="1"/>
            <a:r>
              <a:rPr lang="en-US" dirty="0"/>
              <a:t>Word</a:t>
            </a:r>
          </a:p>
          <a:p>
            <a:pPr lvl="1"/>
            <a:r>
              <a:rPr lang="en-US" dirty="0"/>
              <a:t>PowerPoint</a:t>
            </a:r>
          </a:p>
        </p:txBody>
      </p:sp>
      <p:pic>
        <p:nvPicPr>
          <p:cNvPr id="4098" name="Picture 2" descr="Image result for RStudio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26" b="32259"/>
          <a:stretch/>
        </p:blipFill>
        <p:spPr bwMode="auto">
          <a:xfrm>
            <a:off x="3480761" y="4639598"/>
            <a:ext cx="5017220" cy="1781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Pandoc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3055" y="1391162"/>
            <a:ext cx="2799111" cy="2099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Image result for Pandoc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3416" y="3863230"/>
            <a:ext cx="2857500" cy="1847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Microsoft Azure Marketplace">
            <a:extLst>
              <a:ext uri="{FF2B5EF4-FFF2-40B4-BE49-F238E27FC236}">
                <a16:creationId xmlns:a16="http://schemas.microsoft.com/office/drawing/2014/main" id="{57093A6F-2547-4065-87D2-AB650F7214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3407" y="1872073"/>
            <a:ext cx="2057400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1379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Quarto Template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6977848" cy="3678303"/>
          </a:xfrm>
        </p:spPr>
        <p:txBody>
          <a:bodyPr/>
          <a:lstStyle/>
          <a:p>
            <a:r>
              <a:rPr lang="en-US" dirty="0"/>
              <a:t>Quarto Template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Header</a:t>
            </a:r>
            <a:r>
              <a:rPr lang="en-US" dirty="0"/>
              <a:t> – metadata for Quarto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Text</a:t>
            </a:r>
            <a:r>
              <a:rPr lang="en-US" dirty="0"/>
              <a:t> – </a:t>
            </a:r>
            <a:r>
              <a:rPr lang="en-US" dirty="0" err="1"/>
              <a:t>Pandoc</a:t>
            </a:r>
            <a:r>
              <a:rPr lang="en-US" dirty="0"/>
              <a:t>-flavored Markdown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Code Chunks </a:t>
            </a:r>
            <a:r>
              <a:rPr lang="en-US" dirty="0"/>
              <a:t>– R code that is run when file knitted</a:t>
            </a:r>
          </a:p>
          <a:p>
            <a:pPr marL="838350" lvl="1" indent="-514350">
              <a:buFont typeface="+mj-lt"/>
              <a:buAutoNum type="arabicPeriod"/>
            </a:pPr>
            <a:r>
              <a:rPr lang="en-US" dirty="0"/>
              <a:t>Click </a:t>
            </a:r>
            <a:r>
              <a:rPr lang="en-US" i="1" dirty="0"/>
              <a:t>Render</a:t>
            </a:r>
            <a:r>
              <a:rPr lang="en-US" dirty="0"/>
              <a:t> button</a:t>
            </a:r>
          </a:p>
        </p:txBody>
      </p:sp>
      <p:pic>
        <p:nvPicPr>
          <p:cNvPr id="5122" name="Picture 2" descr="Image result for rmarkdown templates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9335" y="1990822"/>
            <a:ext cx="4029075" cy="405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5899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2B775-5235-4DA5-B56F-2720C2CF9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Rendering in Quarto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1D60E0-EC44-4B84-A81F-F9C4C6D5B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378" y="2289044"/>
            <a:ext cx="9062247" cy="171519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7278694-BEA4-4BFF-8FE3-D5CA4D24FEFA}"/>
              </a:ext>
            </a:extLst>
          </p:cNvPr>
          <p:cNvSpPr/>
          <p:nvPr/>
        </p:nvSpPr>
        <p:spPr>
          <a:xfrm>
            <a:off x="2373406" y="4087906"/>
            <a:ext cx="2965077" cy="11631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knitr</a:t>
            </a:r>
            <a:r>
              <a:rPr lang="en-US" dirty="0"/>
              <a:t> engine executes all of the code chunks 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62C3F95-1E44-4A28-AD25-11B6B9B71695}"/>
              </a:ext>
            </a:extLst>
          </p:cNvPr>
          <p:cNvSpPr/>
          <p:nvPr/>
        </p:nvSpPr>
        <p:spPr>
          <a:xfrm>
            <a:off x="4092388" y="4753163"/>
            <a:ext cx="2965077" cy="11631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Markdown file created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5BC7CB6-D2FF-4417-B77A-29825FC3E2A8}"/>
              </a:ext>
            </a:extLst>
          </p:cNvPr>
          <p:cNvSpPr/>
          <p:nvPr/>
        </p:nvSpPr>
        <p:spPr>
          <a:xfrm>
            <a:off x="6090702" y="4087906"/>
            <a:ext cx="2965077" cy="11631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Processed by </a:t>
            </a:r>
            <a:r>
              <a:rPr lang="en-US" dirty="0" err="1"/>
              <a:t>pandoc</a:t>
            </a:r>
            <a:r>
              <a:rPr lang="en-US" dirty="0"/>
              <a:t> to create file format</a:t>
            </a:r>
          </a:p>
        </p:txBody>
      </p:sp>
    </p:spTree>
    <p:extLst>
      <p:ext uri="{BB962C8B-B14F-4D97-AF65-F5344CB8AC3E}">
        <p14:creationId xmlns:p14="http://schemas.microsoft.com/office/powerpoint/2010/main" val="1465019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5" grpId="1" animBg="1"/>
      <p:bldP spid="6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4629997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/>
              <a:t>Metadata of Quarto</a:t>
            </a:r>
          </a:p>
          <a:p>
            <a:pPr lvl="1"/>
            <a:r>
              <a:rPr lang="en-US" sz="2800" dirty="0"/>
              <a:t>YAML </a:t>
            </a:r>
            <a:r>
              <a:rPr lang="en-US" sz="2800" dirty="0">
                <a:sym typeface="Wingdings" panose="05000000000000000000" pitchFamily="2" charset="2"/>
              </a:rPr>
              <a:t>  YAML </a:t>
            </a:r>
            <a:r>
              <a:rPr lang="en-US" sz="2800" dirty="0" err="1">
                <a:sym typeface="Wingdings" panose="05000000000000000000" pitchFamily="2" charset="2"/>
              </a:rPr>
              <a:t>Ain’t</a:t>
            </a:r>
            <a:r>
              <a:rPr lang="en-US" sz="2800" dirty="0">
                <a:sym typeface="Wingdings" panose="05000000000000000000" pitchFamily="2" charset="2"/>
              </a:rPr>
              <a:t> Markup Language</a:t>
            </a:r>
          </a:p>
          <a:p>
            <a:pPr lvl="2"/>
            <a:r>
              <a:rPr lang="en-US" sz="2400" dirty="0">
                <a:sym typeface="Wingdings" panose="05000000000000000000" pitchFamily="2" charset="2"/>
              </a:rPr>
              <a:t>Indentation matters!!!  </a:t>
            </a:r>
          </a:p>
          <a:p>
            <a:pPr lvl="2"/>
            <a:r>
              <a:rPr lang="en-US" sz="2400" dirty="0">
                <a:sym typeface="Wingdings" panose="05000000000000000000" pitchFamily="2" charset="2"/>
              </a:rPr>
              <a:t>Renders parameters, including file type</a:t>
            </a:r>
          </a:p>
          <a:p>
            <a:pPr lvl="3"/>
            <a:r>
              <a:rPr lang="en-US" sz="2200" dirty="0" err="1">
                <a:sym typeface="Wingdings" panose="05000000000000000000" pitchFamily="2" charset="2"/>
              </a:rPr>
              <a:t>knitr</a:t>
            </a:r>
            <a:r>
              <a:rPr lang="en-US" sz="2200" dirty="0">
                <a:sym typeface="Wingdings" panose="05000000000000000000" pitchFamily="2" charset="2"/>
              </a:rPr>
              <a:t> or </a:t>
            </a:r>
            <a:r>
              <a:rPr lang="en-US" sz="2200" dirty="0" err="1">
                <a:sym typeface="Wingdings" panose="05000000000000000000" pitchFamily="2" charset="2"/>
              </a:rPr>
              <a:t>jupyter</a:t>
            </a:r>
            <a:r>
              <a:rPr lang="en-US" sz="2200" dirty="0">
                <a:sym typeface="Wingdings" panose="05000000000000000000" pitchFamily="2" charset="2"/>
              </a:rPr>
              <a:t> engine</a:t>
            </a:r>
          </a:p>
          <a:p>
            <a:pPr lvl="2"/>
            <a:r>
              <a:rPr lang="en-US" sz="24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---</a:t>
            </a:r>
            <a:br>
              <a:rPr lang="en-US" sz="24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US" sz="24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title: "Unit_11"</a:t>
            </a:r>
            <a:br>
              <a:rPr lang="en-US" sz="24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US" sz="24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format: </a:t>
            </a:r>
            <a:r>
              <a:rPr lang="en-US" sz="2400" b="1" i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revealjs</a:t>
            </a:r>
            <a:br>
              <a:rPr lang="en-US" sz="24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US" sz="24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editor: visual</a:t>
            </a:r>
            <a:br>
              <a:rPr lang="en-US" sz="24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US" sz="24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---</a:t>
            </a:r>
          </a:p>
          <a:p>
            <a:pPr lvl="2"/>
            <a:endParaRPr lang="en-US" sz="24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075603"/>
            <a:ext cx="5422392" cy="4523317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/>
              <a:t>Other formats</a:t>
            </a:r>
          </a:p>
          <a:p>
            <a:pPr lvl="1"/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html</a:t>
            </a:r>
          </a:p>
          <a:p>
            <a:pPr lvl="1"/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pdf or beamer</a:t>
            </a:r>
          </a:p>
          <a:p>
            <a:pPr lvl="2"/>
            <a:r>
              <a:rPr lang="en-US" sz="2600" dirty="0">
                <a:solidFill>
                  <a:schemeClr val="accent1">
                    <a:lumMod val="75000"/>
                  </a:schemeClr>
                </a:solidFill>
              </a:rPr>
              <a:t>Need </a:t>
            </a:r>
            <a:r>
              <a:rPr lang="en-US" sz="2600" dirty="0" err="1">
                <a:solidFill>
                  <a:schemeClr val="accent1">
                    <a:lumMod val="75000"/>
                  </a:schemeClr>
                </a:solidFill>
              </a:rPr>
              <a:t>tinytex</a:t>
            </a:r>
            <a:r>
              <a:rPr lang="en-US" sz="2600" dirty="0">
                <a:solidFill>
                  <a:schemeClr val="accent1">
                    <a:lumMod val="75000"/>
                  </a:schemeClr>
                </a:solidFill>
              </a:rPr>
              <a:t> package</a:t>
            </a:r>
          </a:p>
          <a:p>
            <a:pPr lvl="1"/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pptx (PowerPoint)</a:t>
            </a:r>
          </a:p>
          <a:p>
            <a:pPr lvl="1"/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docx (Word)</a:t>
            </a:r>
          </a:p>
        </p:txBody>
      </p:sp>
      <p:pic>
        <p:nvPicPr>
          <p:cNvPr id="1026" name="Picture 2" descr="Image result for what is yam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3583" y="1888243"/>
            <a:ext cx="4623018" cy="4804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20D7313-7A64-4C9D-80F6-CBD5B215E29F}"/>
              </a:ext>
            </a:extLst>
          </p:cNvPr>
          <p:cNvSpPr/>
          <p:nvPr/>
        </p:nvSpPr>
        <p:spPr>
          <a:xfrm>
            <a:off x="1830897" y="4602643"/>
            <a:ext cx="635619" cy="412595"/>
          </a:xfrm>
          <a:prstGeom prst="roundRect">
            <a:avLst/>
          </a:prstGeom>
          <a:solidFill>
            <a:schemeClr val="accent1">
              <a:lumMod val="60000"/>
              <a:lumOff val="40000"/>
              <a:alpha val="3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FD0D01-7E39-4333-AF8A-5AD7AAD91E76}"/>
              </a:ext>
            </a:extLst>
          </p:cNvPr>
          <p:cNvSpPr txBox="1"/>
          <p:nvPr/>
        </p:nvSpPr>
        <p:spPr>
          <a:xfrm>
            <a:off x="417397" y="6383476"/>
            <a:ext cx="30116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hlinkClick r:id="rId3"/>
              </a:rPr>
              <a:t>https://quarto.org/docs/presentations/revealjs/</a:t>
            </a:r>
            <a:endParaRPr lang="en-US" sz="1100" dirty="0"/>
          </a:p>
          <a:p>
            <a:r>
              <a:rPr lang="en-US" sz="1100" dirty="0">
                <a:hlinkClick r:id="rId4"/>
              </a:rPr>
              <a:t>https://quarto.org/docs/presentations/</a:t>
            </a:r>
            <a:r>
              <a:rPr lang="en-US" sz="1100" dirty="0"/>
              <a:t>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77F1E7-E03A-4041-9C57-E06C8AA81A91}"/>
              </a:ext>
            </a:extLst>
          </p:cNvPr>
          <p:cNvSpPr txBox="1"/>
          <p:nvPr/>
        </p:nvSpPr>
        <p:spPr>
          <a:xfrm>
            <a:off x="3429001" y="6413492"/>
            <a:ext cx="370466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hlinkClick r:id="rId5"/>
              </a:rPr>
              <a:t>https://quarto.org/docs/get-started/hello/rstudio.html https://quarto.org/docs/get-started/authoring/rstudio.html</a:t>
            </a:r>
            <a:r>
              <a:rPr lang="en-US" sz="11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67993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581193" y="1717991"/>
            <a:ext cx="5422390" cy="4987610"/>
          </a:xfrm>
        </p:spPr>
        <p:txBody>
          <a:bodyPr>
            <a:normAutofit fontScale="77500" lnSpcReduction="20000"/>
          </a:bodyPr>
          <a:lstStyle/>
          <a:p>
            <a:r>
              <a:rPr lang="en-US" sz="2800" dirty="0" err="1"/>
              <a:t>Pandoc</a:t>
            </a:r>
            <a:r>
              <a:rPr lang="en-US" sz="2800" dirty="0"/>
              <a:t>-flavored Markdown</a:t>
            </a:r>
          </a:p>
          <a:p>
            <a:pPr lvl="1"/>
            <a:r>
              <a:rPr lang="en-US" sz="2600" dirty="0"/>
              <a:t>NOTE 1:  Begin </a:t>
            </a:r>
            <a:r>
              <a:rPr lang="en-US" sz="26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text</a:t>
            </a:r>
            <a:r>
              <a:rPr lang="en-US" sz="2600" dirty="0"/>
              <a:t> section with a BLANK LINE to start on new line</a:t>
            </a:r>
            <a:br>
              <a:rPr lang="en-US" sz="2600" dirty="0"/>
            </a:br>
            <a:br>
              <a:rPr lang="en-US" sz="2600" dirty="0"/>
            </a:br>
            <a:r>
              <a:rPr lang="en-US" sz="2600" dirty="0"/>
              <a:t>NOTE 2: </a:t>
            </a:r>
            <a:r>
              <a:rPr lang="en-US" sz="26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symbol</a:t>
            </a:r>
            <a:r>
              <a:rPr lang="en-US" sz="2600" dirty="0"/>
              <a:t> followed by a SPACE </a:t>
            </a:r>
            <a:br>
              <a:rPr lang="en-US" sz="2600" dirty="0"/>
            </a:br>
            <a:r>
              <a:rPr lang="en-US" sz="2600" dirty="0"/>
              <a:t>        </a:t>
            </a:r>
            <a:r>
              <a:rPr lang="en-US" sz="2600" i="1" dirty="0"/>
              <a:t>exception</a:t>
            </a:r>
            <a:r>
              <a:rPr lang="en-US" sz="2600" dirty="0"/>
              <a:t>:  italics, bold, inline-code</a:t>
            </a:r>
          </a:p>
          <a:p>
            <a:r>
              <a:rPr lang="en-US" sz="2800" dirty="0"/>
              <a:t>*</a:t>
            </a:r>
            <a:r>
              <a:rPr lang="en-US" sz="2800" i="1" dirty="0"/>
              <a:t>italics</a:t>
            </a:r>
            <a:r>
              <a:rPr lang="en-US" sz="2800" dirty="0"/>
              <a:t>*</a:t>
            </a:r>
          </a:p>
          <a:p>
            <a:r>
              <a:rPr lang="en-US" sz="2800" dirty="0"/>
              <a:t>**</a:t>
            </a:r>
            <a:r>
              <a:rPr lang="en-US" sz="2800" b="1" dirty="0"/>
              <a:t>bold</a:t>
            </a:r>
            <a:r>
              <a:rPr lang="en-US" sz="2800" dirty="0"/>
              <a:t>**</a:t>
            </a:r>
          </a:p>
          <a:p>
            <a:r>
              <a:rPr lang="en-US" sz="2800" dirty="0"/>
              <a:t>`</a:t>
            </a:r>
            <a:r>
              <a:rPr lang="en-US" sz="2800" dirty="0">
                <a:latin typeface="Consolas" panose="020B0609020204030204" pitchFamily="49" charset="0"/>
              </a:rPr>
              <a:t>inline code</a:t>
            </a:r>
            <a:r>
              <a:rPr lang="en-US" sz="2800" dirty="0"/>
              <a:t>`</a:t>
            </a:r>
          </a:p>
          <a:p>
            <a:r>
              <a:rPr lang="en-US" sz="2800" dirty="0"/>
              <a:t># </a:t>
            </a:r>
            <a:r>
              <a:rPr lang="en-US" sz="3900" dirty="0"/>
              <a:t>first-level header</a:t>
            </a:r>
          </a:p>
          <a:p>
            <a:r>
              <a:rPr lang="en-US" sz="2800" dirty="0"/>
              <a:t>## </a:t>
            </a:r>
            <a:r>
              <a:rPr lang="en-US" sz="3200" dirty="0"/>
              <a:t>second-level header</a:t>
            </a:r>
          </a:p>
          <a:p>
            <a:r>
              <a:rPr lang="en-US" sz="2800" dirty="0"/>
              <a:t>### third-level header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003583" y="2228003"/>
            <a:ext cx="5607226" cy="4477598"/>
          </a:xfrm>
        </p:spPr>
        <p:txBody>
          <a:bodyPr>
            <a:normAutofit fontScale="77500" lnSpcReduction="20000"/>
          </a:bodyPr>
          <a:lstStyle/>
          <a:p>
            <a:r>
              <a:rPr lang="en-US" sz="2800" dirty="0"/>
              <a:t>- bulleted list, item 1</a:t>
            </a:r>
            <a:br>
              <a:rPr lang="en-US" sz="2800" dirty="0"/>
            </a:br>
            <a:r>
              <a:rPr lang="en-US" sz="2800" dirty="0"/>
              <a:t>- bulleted list, item 2</a:t>
            </a:r>
            <a:br>
              <a:rPr lang="en-US" sz="2800" dirty="0"/>
            </a:br>
            <a:r>
              <a:rPr lang="en-US" sz="2800" dirty="0"/>
              <a:t>		- bulleted list, sub-point of item 2</a:t>
            </a:r>
          </a:p>
          <a:p>
            <a:r>
              <a:rPr lang="en-US" sz="2800" dirty="0"/>
              <a:t>1. numbered list, item 1</a:t>
            </a:r>
            <a:br>
              <a:rPr lang="en-US" sz="2800" dirty="0"/>
            </a:br>
            <a:r>
              <a:rPr lang="en-US" sz="2800" dirty="0"/>
              <a:t>2. numbered list, item 2</a:t>
            </a:r>
          </a:p>
          <a:p>
            <a:r>
              <a:rPr lang="en-US" sz="2800" dirty="0"/>
              <a:t>&gt; beginning of block-quote</a:t>
            </a:r>
            <a:br>
              <a:rPr lang="en-US" sz="2800" dirty="0"/>
            </a:br>
            <a:r>
              <a:rPr lang="en-US" sz="2800" dirty="0"/>
              <a:t>        </a:t>
            </a:r>
            <a:r>
              <a:rPr lang="en-US" sz="2800" i="1" dirty="0"/>
              <a:t>actual text of quote</a:t>
            </a:r>
            <a:br>
              <a:rPr lang="en-US" sz="2800" i="1" dirty="0"/>
            </a:br>
            <a:r>
              <a:rPr lang="en-US" sz="2800" dirty="0"/>
              <a:t>&gt; ending of block-quote</a:t>
            </a:r>
          </a:p>
          <a:p>
            <a:r>
              <a:rPr lang="en-US" sz="2800" dirty="0"/>
              <a:t>```</a:t>
            </a:r>
            <a:br>
              <a:rPr lang="en-US" sz="2800" dirty="0"/>
            </a:br>
            <a:r>
              <a:rPr lang="en-US" sz="2800" dirty="0"/>
              <a:t>text displayed verbatim</a:t>
            </a:r>
            <a:br>
              <a:rPr lang="en-US" sz="2800" dirty="0"/>
            </a:br>
            <a:r>
              <a:rPr lang="en-US" sz="2800" dirty="0"/>
              <a:t>```</a:t>
            </a:r>
          </a:p>
          <a:p>
            <a:r>
              <a:rPr lang="en-US" sz="2800" dirty="0"/>
              <a:t>$ inline </a:t>
            </a:r>
            <a:r>
              <a:rPr lang="en-US" sz="2800" dirty="0" err="1"/>
              <a:t>LaTeX</a:t>
            </a:r>
            <a:r>
              <a:rPr lang="en-US" sz="2800" dirty="0"/>
              <a:t> for math equations</a:t>
            </a:r>
            <a:br>
              <a:rPr lang="en-US" sz="2800" dirty="0"/>
            </a:br>
            <a:r>
              <a:rPr lang="en-US" sz="2800" dirty="0"/>
              <a:t>$$ math expressions $$</a:t>
            </a:r>
          </a:p>
        </p:txBody>
      </p:sp>
      <p:sp>
        <p:nvSpPr>
          <p:cNvPr id="6" name="Rectangle 5"/>
          <p:cNvSpPr/>
          <p:nvPr/>
        </p:nvSpPr>
        <p:spPr>
          <a:xfrm>
            <a:off x="941070" y="4575810"/>
            <a:ext cx="1950720" cy="411480"/>
          </a:xfrm>
          <a:prstGeom prst="rect">
            <a:avLst/>
          </a:prstGeom>
          <a:solidFill>
            <a:schemeClr val="bg1">
              <a:lumMod val="65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Left Arrow Callout 2"/>
          <p:cNvSpPr/>
          <p:nvPr/>
        </p:nvSpPr>
        <p:spPr>
          <a:xfrm>
            <a:off x="4029258" y="5097042"/>
            <a:ext cx="1870095" cy="1327355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Note the space after the last #</a:t>
            </a:r>
          </a:p>
        </p:txBody>
      </p:sp>
      <p:pic>
        <p:nvPicPr>
          <p:cNvPr id="2050" name="Picture 2" descr="Image result for pandoc flavored markdow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2101" y="3831764"/>
            <a:ext cx="6964908" cy="2912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6DEC6A9-92B2-417D-A3FD-3FEF09B8984F}"/>
              </a:ext>
            </a:extLst>
          </p:cNvPr>
          <p:cNvSpPr/>
          <p:nvPr/>
        </p:nvSpPr>
        <p:spPr>
          <a:xfrm>
            <a:off x="8937009" y="1929653"/>
            <a:ext cx="2566950" cy="9076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revealJS</a:t>
            </a:r>
            <a:r>
              <a:rPr lang="en-US" dirty="0"/>
              <a:t>: </a:t>
            </a:r>
            <a:br>
              <a:rPr lang="en-US" dirty="0"/>
            </a:br>
            <a:r>
              <a:rPr lang="en-US" dirty="0"/>
              <a:t>Use headers (#), or </a:t>
            </a:r>
            <a:br>
              <a:rPr lang="en-US" dirty="0"/>
            </a:br>
            <a:r>
              <a:rPr lang="en-US" dirty="0"/>
              <a:t>--- to create slides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2F6C694-2E85-44C1-9C52-3EF83051BC28}"/>
              </a:ext>
            </a:extLst>
          </p:cNvPr>
          <p:cNvSpPr/>
          <p:nvPr/>
        </p:nvSpPr>
        <p:spPr>
          <a:xfrm>
            <a:off x="9231963" y="4381116"/>
            <a:ext cx="3114678" cy="12123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revealJS</a:t>
            </a:r>
            <a:r>
              <a:rPr lang="en-US" dirty="0"/>
              <a:t>:  Displays list on click</a:t>
            </a:r>
            <a:br>
              <a:rPr lang="en-US" dirty="0"/>
            </a:br>
            <a:r>
              <a:rPr lang="en-US" dirty="0"/>
              <a:t>::: {.incremental}</a:t>
            </a:r>
          </a:p>
          <a:p>
            <a:r>
              <a:rPr lang="en-US" i="1" dirty="0"/>
              <a:t>List within div (:::)</a:t>
            </a:r>
          </a:p>
          <a:p>
            <a:r>
              <a:rPr lang="en-US" dirty="0"/>
              <a:t>:::</a:t>
            </a:r>
          </a:p>
        </p:txBody>
      </p:sp>
    </p:spTree>
    <p:extLst>
      <p:ext uri="{BB962C8B-B14F-4D97-AF65-F5344CB8AC3E}">
        <p14:creationId xmlns:p14="http://schemas.microsoft.com/office/powerpoint/2010/main" val="2595327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7" grpId="0" animBg="1"/>
      <p:bldP spid="9" grpId="0" animBg="1"/>
    </p:bldLst>
  </p:timing>
</p:sld>
</file>

<file path=ppt/theme/theme1.xml><?xml version="1.0" encoding="utf-8"?>
<a:theme xmlns:a="http://schemas.openxmlformats.org/drawingml/2006/main" name="RTheme1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Theme1" id="{6F74742C-CA52-48C0-9269-F86BBCC36A7B}" vid="{131DD306-3EC2-4718-82F0-6A5603621A8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12678</TotalTime>
  <Words>2067</Words>
  <Application>Microsoft Office PowerPoint</Application>
  <PresentationFormat>Widescreen</PresentationFormat>
  <Paragraphs>266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Arial</vt:lpstr>
      <vt:lpstr>Calibri</vt:lpstr>
      <vt:lpstr>Consolas</vt:lpstr>
      <vt:lpstr>Gill Sans MT</vt:lpstr>
      <vt:lpstr>inherit</vt:lpstr>
      <vt:lpstr>Times New Roman</vt:lpstr>
      <vt:lpstr>Wingdings</vt:lpstr>
      <vt:lpstr>Wingdings 2</vt:lpstr>
      <vt:lpstr>RTheme1</vt:lpstr>
      <vt:lpstr>Quarto &amp; HTML Widgets</vt:lpstr>
      <vt:lpstr>What is Quarto?</vt:lpstr>
      <vt:lpstr>Markdown</vt:lpstr>
      <vt:lpstr>Quarto Components</vt:lpstr>
      <vt:lpstr>Quarto Markdown</vt:lpstr>
      <vt:lpstr>Quarto Template</vt:lpstr>
      <vt:lpstr>Rendering in Quarto</vt:lpstr>
      <vt:lpstr>Header</vt:lpstr>
      <vt:lpstr>Text</vt:lpstr>
      <vt:lpstr>Text con’t - Graphics</vt:lpstr>
      <vt:lpstr>Text con’t - URLs</vt:lpstr>
      <vt:lpstr>Code Chunks</vt:lpstr>
      <vt:lpstr>Code Chunk Options</vt:lpstr>
      <vt:lpstr>Code Chunk Options con’t</vt:lpstr>
      <vt:lpstr>Inline R and other Languages</vt:lpstr>
      <vt:lpstr>File &gt; new File &gt; Quarto Presentation (or Document)</vt:lpstr>
      <vt:lpstr>File &gt; New File &gt; Quarto Presentation (choose Reveal JS)</vt:lpstr>
      <vt:lpstr>File &gt; New File &gt; Quarto Presentation (choose Reveal JS)</vt:lpstr>
      <vt:lpstr>My First Markdown File With Quarto</vt:lpstr>
      <vt:lpstr>My First Markdown File With Quarto</vt:lpstr>
      <vt:lpstr>Rendered HTML</vt:lpstr>
      <vt:lpstr>Rendered HTML</vt:lpstr>
      <vt:lpstr>Print as PDF (reveal JS)</vt:lpstr>
      <vt:lpstr>Markdown Tables</vt:lpstr>
      <vt:lpstr>Kable Styling Options</vt:lpstr>
      <vt:lpstr>Example – Creating a Table</vt:lpstr>
      <vt:lpstr>HTML Widgets</vt:lpstr>
      <vt:lpstr>HTML Widget Packages</vt:lpstr>
      <vt:lpstr>Leaflet HTMLwidgets</vt:lpstr>
      <vt:lpstr>Basic Leaflet</vt:lpstr>
      <vt:lpstr>US Map Using Leaflet</vt:lpstr>
      <vt:lpstr>Adding Map Markers in Leaflet</vt:lpstr>
      <vt:lpstr>NYC Landmarks</vt:lpstr>
      <vt:lpstr>NYC Output</vt:lpstr>
      <vt:lpstr>Negative Longitude</vt:lpstr>
      <vt:lpstr>Creating a PDF with Leaflet</vt:lpstr>
    </vt:vector>
  </TitlesOfParts>
  <Company>University of Mississippi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Markdown</dc:title>
  <dc:creator>Kristi Davidson</dc:creator>
  <cp:lastModifiedBy>Kristin Elizabeth Davidson</cp:lastModifiedBy>
  <cp:revision>137</cp:revision>
  <cp:lastPrinted>2019-08-23T21:17:19Z</cp:lastPrinted>
  <dcterms:created xsi:type="dcterms:W3CDTF">2019-08-01T20:02:54Z</dcterms:created>
  <dcterms:modified xsi:type="dcterms:W3CDTF">2025-10-23T18:11:22Z</dcterms:modified>
</cp:coreProperties>
</file>